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 id="214748365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2" roundtripDataSignature="AMtx7mjpO6+uhabghucOTozyLeVPkNNwA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than Woods"/>
  <p:cmAuthor clrIdx="1" id="1" initials="" lastIdx="1" name="Emily Ham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323589-7201-4BFD-B448-6A68EF809AA1}">
  <a:tblStyle styleId="{EE323589-7201-4BFD-B448-6A68EF809AA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677047-BACF-43F6-A34D-86A8A0E026F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10" Type="http://schemas.openxmlformats.org/officeDocument/2006/relationships/slide" Target="slides/slide2.xml"/><Relationship Id="rId32" Type="http://customschemas.google.com/relationships/presentationmetadata" Target="meta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9T22:23:50.486">
    <p:pos x="384" y="990"/>
    <p:text>Maybe specific term is better. Buck DC-DC Converter is the official name</p:text>
    <p:extLst>
      <p:ext uri="{C676402C-5697-4E1C-873F-D02D1690AC5C}">
        <p15:threadingInfo timeZoneBias="0"/>
      </p:ext>
      <p:ext uri="http://customooxmlschemas.google.com/">
        <go:slidesCustomData xmlns:go="http://customooxmlschemas.google.com/" commentPostId="AAABf1ZeHJo"/>
      </p:ext>
    </p:extLst>
  </p:cm>
  <p:cm authorId="1" idx="1" dt="2025-04-09T22:23:50.486">
    <p:pos x="384" y="990"/>
    <p:text>i agree, the datasheet called them switchers but i think the other way sounds better</p:text>
    <p:extLst>
      <p:ext uri="{C676402C-5697-4E1C-873F-D02D1690AC5C}">
        <p15:threadingInfo timeZoneBias="0">
          <p15:parentCm authorId="0" idx="1"/>
        </p15:threadingInfo>
      </p:ext>
      <p:ext uri="http://customooxmlschemas.google.com/">
        <go:slidesCustomData xmlns:go="http://customooxmlschemas.google.com/" commentPostId="AAABf1ZeHJ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97c3eb98c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97c3eb98c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497c3eb98c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97c3eb98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97c3eb98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497c3eb98c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97c3eb98c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497c3eb98c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497c3eb98c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a053677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34a053677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a053677a7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34a053677a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a053677a7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4a053677a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95650226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3495650226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97c3eb98c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97c3eb98c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3497c3eb98c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97c3eb98c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97c3eb98c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497c3eb98c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ace22ee1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ace22ee1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34ace22ee1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06831a7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108" name="Google Shape;108;g3406831a73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ace22ee1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ace22ee1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34ace22ee1b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97c3eb98c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3497c3eb98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aca522f99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aca522f99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4aca522f99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aca522f99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aca522f99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34aca522f99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06831a73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119" name="Google Shape;119;g3406831a733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97c3eb98c_5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97c3eb98c_5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497c3eb98c_5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97c3eb98c_5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3497c3eb98c_5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97c3eb98c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97c3eb98c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497c3eb98c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aca522f9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aca522f9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4aca522f9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97c3eb98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97c3eb98c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497c3eb98c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97c3eb98c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97c3eb98c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3497c3eb98c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609600" y="2049273"/>
            <a:ext cx="109728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9"/>
          <p:cNvPicPr preferRelativeResize="0"/>
          <p:nvPr/>
        </p:nvPicPr>
        <p:blipFill rotWithShape="1">
          <a:blip r:embed="rId3">
            <a:alphaModFix/>
          </a:blip>
          <a:srcRect b="0" l="0" r="0" t="0"/>
          <a:stretch/>
        </p:blipFill>
        <p:spPr>
          <a:xfrm>
            <a:off x="601137" y="234149"/>
            <a:ext cx="3258487" cy="412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g3406831a733_0_91"/>
          <p:cNvSpPr txBox="1"/>
          <p:nvPr>
            <p:ph type="title"/>
          </p:nvPr>
        </p:nvSpPr>
        <p:spPr>
          <a:xfrm>
            <a:off x="609600" y="2900649"/>
            <a:ext cx="10972800" cy="11433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5300"/>
              <a:buFont typeface="Arial"/>
              <a:buNone/>
              <a:defRPr b="1" sz="5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2" name="Google Shape;82;g3406831a733_0_91"/>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3" name="Google Shape;83;g3406831a733_0_91"/>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4" name="Google Shape;84;g3406831a733_0_91"/>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g3406831a733_0_96"/>
          <p:cNvSpPr txBox="1"/>
          <p:nvPr>
            <p:ph type="title"/>
          </p:nvPr>
        </p:nvSpPr>
        <p:spPr>
          <a:xfrm>
            <a:off x="609600" y="1066968"/>
            <a:ext cx="4011300" cy="736800"/>
          </a:xfrm>
          <a:prstGeom prst="rect">
            <a:avLst/>
          </a:prstGeom>
          <a:noFill/>
          <a:ln>
            <a:noFill/>
          </a:ln>
        </p:spPr>
        <p:txBody>
          <a:bodyPr anchorCtr="0" anchor="b" bIns="60925" lIns="121900" spcFirstLastPara="1" rIns="121900" wrap="square" tIns="60925">
            <a:normAutofit/>
          </a:bodyPr>
          <a:lstStyle>
            <a:lvl1pPr lvl="0" algn="l">
              <a:spcBef>
                <a:spcPts val="0"/>
              </a:spcBef>
              <a:spcAft>
                <a:spcPts val="0"/>
              </a:spcAft>
              <a:buClr>
                <a:schemeClr val="dk1"/>
              </a:buClr>
              <a:buSzPts val="2700"/>
              <a:buFont typeface="Arial"/>
              <a:buNone/>
              <a:defRPr b="1" sz="27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7" name="Google Shape;87;g3406831a733_0_96"/>
          <p:cNvSpPr txBox="1"/>
          <p:nvPr>
            <p:ph idx="1" type="body"/>
          </p:nvPr>
        </p:nvSpPr>
        <p:spPr>
          <a:xfrm>
            <a:off x="4766733" y="1073720"/>
            <a:ext cx="6815700" cy="50523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chemeClr val="dk1"/>
              </a:buClr>
              <a:buSzPts val="3700"/>
              <a:buChar char="•"/>
              <a:defRPr b="1" sz="3700"/>
            </a:lvl1pPr>
            <a:lvl2pPr indent="-463550" lvl="1" marL="914400" algn="l">
              <a:spcBef>
                <a:spcPts val="700"/>
              </a:spcBef>
              <a:spcAft>
                <a:spcPts val="0"/>
              </a:spcAft>
              <a:buClr>
                <a:schemeClr val="dk1"/>
              </a:buClr>
              <a:buSzPts val="3700"/>
              <a:buChar char="–"/>
              <a:defRPr sz="3700"/>
            </a:lvl2pPr>
            <a:lvl3pPr indent="-431800" lvl="2" marL="1371600" algn="l">
              <a:spcBef>
                <a:spcPts val="600"/>
              </a:spcBef>
              <a:spcAft>
                <a:spcPts val="0"/>
              </a:spcAft>
              <a:buClr>
                <a:schemeClr val="dk1"/>
              </a:buClr>
              <a:buSzPts val="3200"/>
              <a:buChar char="•"/>
              <a:defRPr sz="3200"/>
            </a:lvl3pPr>
            <a:lvl4pPr indent="-400050" lvl="3" marL="1828800" algn="l">
              <a:spcBef>
                <a:spcPts val="500"/>
              </a:spcBef>
              <a:spcAft>
                <a:spcPts val="0"/>
              </a:spcAft>
              <a:buClr>
                <a:schemeClr val="dk1"/>
              </a:buClr>
              <a:buSzPts val="2700"/>
              <a:buChar char="–"/>
              <a:defRPr sz="2700"/>
            </a:lvl4pPr>
            <a:lvl5pPr indent="-400050" lvl="4" marL="2286000" algn="l">
              <a:spcBef>
                <a:spcPts val="500"/>
              </a:spcBef>
              <a:spcAft>
                <a:spcPts val="0"/>
              </a:spcAft>
              <a:buClr>
                <a:schemeClr val="dk1"/>
              </a:buClr>
              <a:buSzPts val="2700"/>
              <a:buChar char="»"/>
              <a:defRPr sz="2700"/>
            </a:lvl5pPr>
            <a:lvl6pPr indent="-400050" lvl="5" marL="2743200" algn="l">
              <a:spcBef>
                <a:spcPts val="500"/>
              </a:spcBef>
              <a:spcAft>
                <a:spcPts val="0"/>
              </a:spcAft>
              <a:buClr>
                <a:schemeClr val="dk1"/>
              </a:buClr>
              <a:buSzPts val="2700"/>
              <a:buChar char="•"/>
              <a:defRPr sz="2700"/>
            </a:lvl6pPr>
            <a:lvl7pPr indent="-400050" lvl="6" marL="3200400" algn="l">
              <a:spcBef>
                <a:spcPts val="500"/>
              </a:spcBef>
              <a:spcAft>
                <a:spcPts val="0"/>
              </a:spcAft>
              <a:buClr>
                <a:schemeClr val="dk1"/>
              </a:buClr>
              <a:buSzPts val="2700"/>
              <a:buChar char="•"/>
              <a:defRPr sz="2700"/>
            </a:lvl7pPr>
            <a:lvl8pPr indent="-400050" lvl="7" marL="3657600" algn="l">
              <a:spcBef>
                <a:spcPts val="500"/>
              </a:spcBef>
              <a:spcAft>
                <a:spcPts val="0"/>
              </a:spcAft>
              <a:buClr>
                <a:schemeClr val="dk1"/>
              </a:buClr>
              <a:buSzPts val="2700"/>
              <a:buChar char="•"/>
              <a:defRPr sz="2700"/>
            </a:lvl8pPr>
            <a:lvl9pPr indent="-400050" lvl="8" marL="4114800" algn="l">
              <a:spcBef>
                <a:spcPts val="500"/>
              </a:spcBef>
              <a:spcAft>
                <a:spcPts val="0"/>
              </a:spcAft>
              <a:buClr>
                <a:schemeClr val="dk1"/>
              </a:buClr>
              <a:buSzPts val="2700"/>
              <a:buChar char="•"/>
              <a:defRPr sz="2700"/>
            </a:lvl9pPr>
          </a:lstStyle>
          <a:p/>
        </p:txBody>
      </p:sp>
      <p:sp>
        <p:nvSpPr>
          <p:cNvPr id="88" name="Google Shape;88;g3406831a733_0_96"/>
          <p:cNvSpPr txBox="1"/>
          <p:nvPr>
            <p:ph idx="2" type="body"/>
          </p:nvPr>
        </p:nvSpPr>
        <p:spPr>
          <a:xfrm>
            <a:off x="609600" y="1803850"/>
            <a:ext cx="4011300" cy="43224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89" name="Google Shape;89;g3406831a733_0_96"/>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0" name="Google Shape;90;g3406831a733_0_96"/>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1" name="Google Shape;91;g3406831a733_0_96"/>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g3406831a733_0_103"/>
          <p:cNvSpPr txBox="1"/>
          <p:nvPr>
            <p:ph type="title"/>
          </p:nvPr>
        </p:nvSpPr>
        <p:spPr>
          <a:xfrm>
            <a:off x="609600" y="1196430"/>
            <a:ext cx="3431700" cy="566700"/>
          </a:xfrm>
          <a:prstGeom prst="rect">
            <a:avLst/>
          </a:prstGeom>
          <a:noFill/>
          <a:ln>
            <a:noFill/>
          </a:ln>
        </p:spPr>
        <p:txBody>
          <a:bodyPr anchorCtr="0" anchor="b" bIns="60925" lIns="121900" spcFirstLastPara="1" rIns="121900" wrap="square" tIns="60925">
            <a:noAutofit/>
          </a:bodyPr>
          <a:lstStyle>
            <a:lvl1pPr lvl="0" algn="l">
              <a:spcBef>
                <a:spcPts val="0"/>
              </a:spcBef>
              <a:spcAft>
                <a:spcPts val="0"/>
              </a:spcAft>
              <a:buClr>
                <a:schemeClr val="dk1"/>
              </a:buClr>
              <a:buSzPts val="2400"/>
              <a:buFont typeface="Arial"/>
              <a:buNone/>
              <a:defRPr b="1" sz="24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4" name="Google Shape;94;g3406831a733_0_103"/>
          <p:cNvSpPr/>
          <p:nvPr>
            <p:ph idx="2" type="pic"/>
          </p:nvPr>
        </p:nvSpPr>
        <p:spPr>
          <a:xfrm>
            <a:off x="4267200" y="1196430"/>
            <a:ext cx="7315200" cy="4850400"/>
          </a:xfrm>
          <a:prstGeom prst="rect">
            <a:avLst/>
          </a:prstGeom>
          <a:noFill/>
          <a:ln>
            <a:noFill/>
          </a:ln>
        </p:spPr>
      </p:sp>
      <p:sp>
        <p:nvSpPr>
          <p:cNvPr id="95" name="Google Shape;95;g3406831a733_0_103"/>
          <p:cNvSpPr txBox="1"/>
          <p:nvPr>
            <p:ph idx="1" type="body"/>
          </p:nvPr>
        </p:nvSpPr>
        <p:spPr>
          <a:xfrm>
            <a:off x="609600" y="1768043"/>
            <a:ext cx="3431700" cy="42789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96" name="Google Shape;96;g3406831a733_0_103"/>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7" name="Google Shape;97;g3406831a733_0_103"/>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8" name="Google Shape;98;g3406831a733_0_103"/>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0"/>
          <p:cNvSpPr txBox="1"/>
          <p:nvPr>
            <p:ph type="ctrTitle"/>
          </p:nvPr>
        </p:nvSpPr>
        <p:spPr>
          <a:xfrm>
            <a:off x="5292778" y="2130428"/>
            <a:ext cx="5984823"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subTitle"/>
          </p:nvPr>
        </p:nvSpPr>
        <p:spPr>
          <a:xfrm>
            <a:off x="4165602" y="3886200"/>
            <a:ext cx="7111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1"/>
          <p:cNvSpPr txBox="1"/>
          <p:nvPr>
            <p:ph idx="1" type="body"/>
          </p:nvPr>
        </p:nvSpPr>
        <p:spPr>
          <a:xfrm>
            <a:off x="609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1"/>
          <p:cNvSpPr txBox="1"/>
          <p:nvPr>
            <p:ph idx="2" type="body"/>
          </p:nvPr>
        </p:nvSpPr>
        <p:spPr>
          <a:xfrm>
            <a:off x="6197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1"/>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2"/>
          <p:cNvSpPr txBox="1"/>
          <p:nvPr>
            <p:ph type="title"/>
          </p:nvPr>
        </p:nvSpPr>
        <p:spPr>
          <a:xfrm>
            <a:off x="609600" y="290064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3"/>
          <p:cNvSpPr txBox="1"/>
          <p:nvPr>
            <p:ph type="title"/>
          </p:nvPr>
        </p:nvSpPr>
        <p:spPr>
          <a:xfrm>
            <a:off x="609602" y="1066971"/>
            <a:ext cx="4011084"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4766733" y="1073722"/>
            <a:ext cx="6815667"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3"/>
          <p:cNvSpPr txBox="1"/>
          <p:nvPr>
            <p:ph idx="2" type="body"/>
          </p:nvPr>
        </p:nvSpPr>
        <p:spPr>
          <a:xfrm>
            <a:off x="609602" y="1803850"/>
            <a:ext cx="4011084"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4"/>
          <p:cNvSpPr txBox="1"/>
          <p:nvPr>
            <p:ph type="title"/>
          </p:nvPr>
        </p:nvSpPr>
        <p:spPr>
          <a:xfrm>
            <a:off x="609601" y="1196430"/>
            <a:ext cx="3431563"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p:nvPr>
            <p:ph idx="2" type="pic"/>
          </p:nvPr>
        </p:nvSpPr>
        <p:spPr>
          <a:xfrm>
            <a:off x="4267200" y="1196433"/>
            <a:ext cx="7315200" cy="4850287"/>
          </a:xfrm>
          <a:prstGeom prst="rect">
            <a:avLst/>
          </a:prstGeom>
          <a:noFill/>
          <a:ln>
            <a:noFill/>
          </a:ln>
        </p:spPr>
      </p:sp>
      <p:sp>
        <p:nvSpPr>
          <p:cNvPr id="50" name="Google Shape;50;p14"/>
          <p:cNvSpPr txBox="1"/>
          <p:nvPr>
            <p:ph idx="1" type="body"/>
          </p:nvPr>
        </p:nvSpPr>
        <p:spPr>
          <a:xfrm>
            <a:off x="609601" y="1768046"/>
            <a:ext cx="3431563"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3406831a733_0_71"/>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2" name="Google Shape;62;g3406831a733_0_71"/>
          <p:cNvSpPr txBox="1"/>
          <p:nvPr>
            <p:ph idx="1" type="body"/>
          </p:nvPr>
        </p:nvSpPr>
        <p:spPr>
          <a:xfrm>
            <a:off x="609600" y="2049270"/>
            <a:ext cx="10972800" cy="4076700"/>
          </a:xfrm>
          <a:prstGeom prst="rect">
            <a:avLst/>
          </a:prstGeom>
          <a:noFill/>
          <a:ln>
            <a:noFill/>
          </a:ln>
        </p:spPr>
        <p:txBody>
          <a:bodyPr anchorCtr="0" anchor="t" bIns="60925" lIns="121900" spcFirstLastPara="1" rIns="121900" wrap="square" tIns="60925">
            <a:normAutofit/>
          </a:bodyPr>
          <a:lstStyle>
            <a:lvl1pPr indent="-381000" lvl="0" marL="457200" algn="l">
              <a:spcBef>
                <a:spcPts val="500"/>
              </a:spcBef>
              <a:spcAft>
                <a:spcPts val="0"/>
              </a:spcAft>
              <a:buClr>
                <a:schemeClr val="dk1"/>
              </a:buClr>
              <a:buSzPts val="2400"/>
              <a:buChar char="•"/>
              <a:defRPr/>
            </a:lvl1pPr>
            <a:lvl2pPr indent="-381000" lvl="1" marL="914400" algn="l">
              <a:spcBef>
                <a:spcPts val="500"/>
              </a:spcBef>
              <a:spcAft>
                <a:spcPts val="0"/>
              </a:spcAft>
              <a:buClr>
                <a:schemeClr val="dk1"/>
              </a:buClr>
              <a:buSzPts val="2400"/>
              <a:buChar char="–"/>
              <a:defRPr/>
            </a:lvl2pPr>
            <a:lvl3pPr indent="-381000" lvl="2" marL="1371600" algn="l">
              <a:spcBef>
                <a:spcPts val="500"/>
              </a:spcBef>
              <a:spcAft>
                <a:spcPts val="0"/>
              </a:spcAft>
              <a:buClr>
                <a:schemeClr val="dk1"/>
              </a:buClr>
              <a:buSzPts val="2400"/>
              <a:buChar char="•"/>
              <a:defRPr/>
            </a:lvl3pPr>
            <a:lvl4pPr indent="-381000" lvl="3" marL="1828800" algn="l">
              <a:spcBef>
                <a:spcPts val="500"/>
              </a:spcBef>
              <a:spcAft>
                <a:spcPts val="0"/>
              </a:spcAft>
              <a:buClr>
                <a:schemeClr val="dk1"/>
              </a:buClr>
              <a:buSzPts val="2400"/>
              <a:buChar char="–"/>
              <a:defRPr/>
            </a:lvl4pPr>
            <a:lvl5pPr indent="-381000" lvl="4" marL="2286000" algn="l">
              <a:spcBef>
                <a:spcPts val="500"/>
              </a:spcBef>
              <a:spcAft>
                <a:spcPts val="0"/>
              </a:spcAft>
              <a:buClr>
                <a:schemeClr val="dk1"/>
              </a:buClr>
              <a:buSzPts val="2400"/>
              <a:buChar char="»"/>
              <a:defRPr/>
            </a:lvl5pPr>
            <a:lvl6pPr indent="-381000" lvl="5" marL="2743200" algn="l">
              <a:spcBef>
                <a:spcPts val="500"/>
              </a:spcBef>
              <a:spcAft>
                <a:spcPts val="0"/>
              </a:spcAft>
              <a:buClr>
                <a:schemeClr val="dk1"/>
              </a:buClr>
              <a:buSzPts val="2400"/>
              <a:buChar char="•"/>
              <a:defRPr/>
            </a:lvl6pPr>
            <a:lvl7pPr indent="-381000" lvl="6" marL="3200400" algn="l">
              <a:spcBef>
                <a:spcPts val="500"/>
              </a:spcBef>
              <a:spcAft>
                <a:spcPts val="0"/>
              </a:spcAft>
              <a:buClr>
                <a:schemeClr val="dk1"/>
              </a:buClr>
              <a:buSzPts val="2400"/>
              <a:buChar char="•"/>
              <a:defRPr/>
            </a:lvl7pPr>
            <a:lvl8pPr indent="-381000" lvl="7" marL="3657600" algn="l">
              <a:spcBef>
                <a:spcPts val="500"/>
              </a:spcBef>
              <a:spcAft>
                <a:spcPts val="0"/>
              </a:spcAft>
              <a:buClr>
                <a:schemeClr val="dk1"/>
              </a:buClr>
              <a:buSzPts val="2400"/>
              <a:buChar char="•"/>
              <a:defRPr/>
            </a:lvl8pPr>
            <a:lvl9pPr indent="-381000" lvl="8" marL="4114800" algn="l">
              <a:spcBef>
                <a:spcPts val="500"/>
              </a:spcBef>
              <a:spcAft>
                <a:spcPts val="0"/>
              </a:spcAft>
              <a:buClr>
                <a:schemeClr val="dk1"/>
              </a:buClr>
              <a:buSzPts val="2400"/>
              <a:buChar char="•"/>
              <a:defRPr/>
            </a:lvl9pPr>
          </a:lstStyle>
          <a:p/>
        </p:txBody>
      </p:sp>
      <p:sp>
        <p:nvSpPr>
          <p:cNvPr id="63" name="Google Shape;63;g3406831a733_0_71"/>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4" name="Google Shape;64;g3406831a733_0_71"/>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5" name="Google Shape;65;g3406831a733_0_71"/>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66" name="Google Shape;66;g3406831a733_0_71"/>
          <p:cNvPicPr preferRelativeResize="0"/>
          <p:nvPr/>
        </p:nvPicPr>
        <p:blipFill rotWithShape="1">
          <a:blip r:embed="rId3">
            <a:alphaModFix/>
          </a:blip>
          <a:srcRect b="0" l="0" r="0" t="0"/>
          <a:stretch/>
        </p:blipFill>
        <p:spPr>
          <a:xfrm>
            <a:off x="601135" y="234146"/>
            <a:ext cx="2443867" cy="412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g3406831a733_0_78"/>
          <p:cNvSpPr txBox="1"/>
          <p:nvPr>
            <p:ph type="ctrTitle"/>
          </p:nvPr>
        </p:nvSpPr>
        <p:spPr>
          <a:xfrm>
            <a:off x="5292776" y="2130425"/>
            <a:ext cx="5984700" cy="1470000"/>
          </a:xfrm>
          <a:prstGeom prst="rect">
            <a:avLst/>
          </a:prstGeom>
          <a:noFill/>
          <a:ln>
            <a:noFill/>
          </a:ln>
        </p:spPr>
        <p:txBody>
          <a:bodyPr anchorCtr="0" anchor="ctr" bIns="60925" lIns="121900" spcFirstLastPara="1" rIns="121900" wrap="square" tIns="60925">
            <a:normAutofit/>
          </a:bodyPr>
          <a:lstStyle>
            <a:lvl1pPr lvl="0" algn="r">
              <a:spcBef>
                <a:spcPts val="0"/>
              </a:spcBef>
              <a:spcAft>
                <a:spcPts val="0"/>
              </a:spcAft>
              <a:buClr>
                <a:schemeClr val="lt1"/>
              </a:buClr>
              <a:buSzPts val="4800"/>
              <a:buFont typeface="Arial"/>
              <a:buNone/>
              <a:defRPr b="1" sz="4800">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9" name="Google Shape;69;g3406831a733_0_78"/>
          <p:cNvSpPr txBox="1"/>
          <p:nvPr>
            <p:ph idx="1" type="subTitle"/>
          </p:nvPr>
        </p:nvSpPr>
        <p:spPr>
          <a:xfrm>
            <a:off x="4165600" y="3886200"/>
            <a:ext cx="7112100" cy="1752900"/>
          </a:xfrm>
          <a:prstGeom prst="rect">
            <a:avLst/>
          </a:prstGeom>
          <a:noFill/>
          <a:ln>
            <a:noFill/>
          </a:ln>
        </p:spPr>
        <p:txBody>
          <a:bodyPr anchorCtr="0" anchor="t" bIns="60925" lIns="121900" spcFirstLastPara="1" rIns="121900" wrap="square" tIns="60925">
            <a:normAutofit/>
          </a:bodyPr>
          <a:lstStyle>
            <a:lvl1pPr lvl="0" algn="r">
              <a:spcBef>
                <a:spcPts val="700"/>
              </a:spcBef>
              <a:spcAft>
                <a:spcPts val="0"/>
              </a:spcAft>
              <a:buClr>
                <a:srgbClr val="FFFFFF"/>
              </a:buClr>
              <a:buSzPts val="3700"/>
              <a:buNone/>
              <a:defRPr sz="3700">
                <a:solidFill>
                  <a:srgbClr val="FFFFFF"/>
                </a:solidFill>
              </a:defRPr>
            </a:lvl1pPr>
            <a:lvl2pPr lvl="1" algn="ctr">
              <a:spcBef>
                <a:spcPts val="700"/>
              </a:spcBef>
              <a:spcAft>
                <a:spcPts val="0"/>
              </a:spcAft>
              <a:buClr>
                <a:srgbClr val="888888"/>
              </a:buClr>
              <a:buSzPts val="3700"/>
              <a:buNone/>
              <a:defRPr>
                <a:solidFill>
                  <a:srgbClr val="888888"/>
                </a:solidFill>
              </a:defRPr>
            </a:lvl2pPr>
            <a:lvl3pPr lvl="2" algn="ctr">
              <a:spcBef>
                <a:spcPts val="600"/>
              </a:spcBef>
              <a:spcAft>
                <a:spcPts val="0"/>
              </a:spcAft>
              <a:buClr>
                <a:srgbClr val="888888"/>
              </a:buClr>
              <a:buSzPts val="3200"/>
              <a:buNone/>
              <a:defRPr>
                <a:solidFill>
                  <a:srgbClr val="888888"/>
                </a:solidFill>
              </a:defRPr>
            </a:lvl3pPr>
            <a:lvl4pPr lvl="3" algn="ctr">
              <a:spcBef>
                <a:spcPts val="500"/>
              </a:spcBef>
              <a:spcAft>
                <a:spcPts val="0"/>
              </a:spcAft>
              <a:buClr>
                <a:srgbClr val="888888"/>
              </a:buClr>
              <a:buSzPts val="2700"/>
              <a:buNone/>
              <a:defRPr>
                <a:solidFill>
                  <a:srgbClr val="888888"/>
                </a:solidFill>
              </a:defRPr>
            </a:lvl4pPr>
            <a:lvl5pPr lvl="4" algn="ctr">
              <a:spcBef>
                <a:spcPts val="500"/>
              </a:spcBef>
              <a:spcAft>
                <a:spcPts val="0"/>
              </a:spcAft>
              <a:buClr>
                <a:srgbClr val="888888"/>
              </a:buClr>
              <a:buSzPts val="2700"/>
              <a:buNone/>
              <a:defRPr>
                <a:solidFill>
                  <a:srgbClr val="888888"/>
                </a:solidFill>
              </a:defRPr>
            </a:lvl5pPr>
            <a:lvl6pPr lvl="5" algn="ctr">
              <a:spcBef>
                <a:spcPts val="500"/>
              </a:spcBef>
              <a:spcAft>
                <a:spcPts val="0"/>
              </a:spcAft>
              <a:buClr>
                <a:srgbClr val="888888"/>
              </a:buClr>
              <a:buSzPts val="2700"/>
              <a:buNone/>
              <a:defRPr>
                <a:solidFill>
                  <a:srgbClr val="888888"/>
                </a:solidFill>
              </a:defRPr>
            </a:lvl6pPr>
            <a:lvl7pPr lvl="6" algn="ctr">
              <a:spcBef>
                <a:spcPts val="500"/>
              </a:spcBef>
              <a:spcAft>
                <a:spcPts val="0"/>
              </a:spcAft>
              <a:buClr>
                <a:srgbClr val="888888"/>
              </a:buClr>
              <a:buSzPts val="2700"/>
              <a:buNone/>
              <a:defRPr>
                <a:solidFill>
                  <a:srgbClr val="888888"/>
                </a:solidFill>
              </a:defRPr>
            </a:lvl7pPr>
            <a:lvl8pPr lvl="7" algn="ctr">
              <a:spcBef>
                <a:spcPts val="500"/>
              </a:spcBef>
              <a:spcAft>
                <a:spcPts val="0"/>
              </a:spcAft>
              <a:buClr>
                <a:srgbClr val="888888"/>
              </a:buClr>
              <a:buSzPts val="2700"/>
              <a:buNone/>
              <a:defRPr>
                <a:solidFill>
                  <a:srgbClr val="888888"/>
                </a:solidFill>
              </a:defRPr>
            </a:lvl8pPr>
            <a:lvl9pPr lvl="8" algn="ctr">
              <a:spcBef>
                <a:spcPts val="500"/>
              </a:spcBef>
              <a:spcAft>
                <a:spcPts val="0"/>
              </a:spcAft>
              <a:buClr>
                <a:srgbClr val="888888"/>
              </a:buClr>
              <a:buSzPts val="2700"/>
              <a:buNone/>
              <a:defRPr>
                <a:solidFill>
                  <a:srgbClr val="888888"/>
                </a:solidFill>
              </a:defRPr>
            </a:lvl9pPr>
          </a:lstStyle>
          <a:p/>
        </p:txBody>
      </p:sp>
      <p:sp>
        <p:nvSpPr>
          <p:cNvPr id="70" name="Google Shape;70;g3406831a733_0_78"/>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1" name="Google Shape;71;g3406831a733_0_78"/>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2" name="Google Shape;72;g3406831a733_0_78"/>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g3406831a733_0_84"/>
          <p:cNvSpPr txBox="1"/>
          <p:nvPr>
            <p:ph idx="1" type="body"/>
          </p:nvPr>
        </p:nvSpPr>
        <p:spPr>
          <a:xfrm>
            <a:off x="609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5" name="Google Shape;75;g3406831a733_0_84"/>
          <p:cNvSpPr txBox="1"/>
          <p:nvPr>
            <p:ph idx="2" type="body"/>
          </p:nvPr>
        </p:nvSpPr>
        <p:spPr>
          <a:xfrm>
            <a:off x="6197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6" name="Google Shape;76;g3406831a733_0_84"/>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7" name="Google Shape;77;g3406831a733_0_84"/>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8" name="Google Shape;78;g3406831a733_0_84"/>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3406831a733_0_84"/>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609600" y="1600203"/>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g3406831a733_0_65"/>
          <p:cNvSpPr txBox="1"/>
          <p:nvPr>
            <p:ph type="title"/>
          </p:nvPr>
        </p:nvSpPr>
        <p:spPr>
          <a:xfrm>
            <a:off x="609600" y="274638"/>
            <a:ext cx="10972800" cy="1143300"/>
          </a:xfrm>
          <a:prstGeom prst="rect">
            <a:avLst/>
          </a:prstGeom>
          <a:noFill/>
          <a:ln>
            <a:noFill/>
          </a:ln>
        </p:spPr>
        <p:txBody>
          <a:bodyPr anchorCtr="0" anchor="ctr" bIns="60925" lIns="121900" spcFirstLastPara="1" rIns="121900" wrap="square" tIns="60925">
            <a:normAutofit/>
          </a:bodyPr>
          <a:lstStyle>
            <a:lvl1pPr lvl="0" marR="0" algn="ctr">
              <a:spcBef>
                <a:spcPts val="0"/>
              </a:spcBef>
              <a:spcAft>
                <a:spcPts val="0"/>
              </a:spcAft>
              <a:buClr>
                <a:schemeClr val="dk1"/>
              </a:buClr>
              <a:buSzPts val="5900"/>
              <a:buFont typeface="Arial"/>
              <a:buNone/>
              <a:defRPr b="0" i="0" sz="5900" u="none" cap="none" strike="noStrike">
                <a:solidFill>
                  <a:schemeClr val="dk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56" name="Google Shape;56;g3406831a733_0_65"/>
          <p:cNvSpPr txBox="1"/>
          <p:nvPr>
            <p:ph idx="1" type="body"/>
          </p:nvPr>
        </p:nvSpPr>
        <p:spPr>
          <a:xfrm>
            <a:off x="609600" y="1600200"/>
            <a:ext cx="10972800" cy="4526100"/>
          </a:xfrm>
          <a:prstGeom prst="rect">
            <a:avLst/>
          </a:prstGeom>
          <a:noFill/>
          <a:ln>
            <a:noFill/>
          </a:ln>
        </p:spPr>
        <p:txBody>
          <a:bodyPr anchorCtr="0" anchor="t" bIns="60925" lIns="121900" spcFirstLastPara="1" rIns="121900" wrap="square" tIns="60925">
            <a:normAutofit/>
          </a:bodyPr>
          <a:lstStyle>
            <a:lvl1pPr indent="-501650" lvl="0" marL="457200" marR="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6pPr>
            <a:lvl7pPr indent="-400050" lvl="6" marL="32004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7pPr>
            <a:lvl8pPr indent="-400050" lvl="7" marL="36576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8pPr>
            <a:lvl9pPr indent="-400050" lvl="8" marL="4114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9pPr>
          </a:lstStyle>
          <a:p/>
        </p:txBody>
      </p:sp>
      <p:sp>
        <p:nvSpPr>
          <p:cNvPr id="57" name="Google Shape;57;g3406831a733_0_65"/>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marR="0" algn="l">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8" name="Google Shape;58;g3406831a733_0_65"/>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marR="0" algn="ctr">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9" name="Google Shape;59;g3406831a733_0_65"/>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marR="0" algn="r">
              <a:spcBef>
                <a:spcPts val="0"/>
              </a:spcBef>
              <a:buNone/>
              <a:defRPr b="0" i="0" sz="1600" u="none" cap="none" strike="noStrike">
                <a:solidFill>
                  <a:srgbClr val="888888"/>
                </a:solidFill>
                <a:latin typeface="Arial"/>
                <a:ea typeface="Arial"/>
                <a:cs typeface="Arial"/>
                <a:sym typeface="Arial"/>
              </a:defRPr>
            </a:lvl1pPr>
            <a:lvl2pPr indent="0" lvl="1" marL="0" marR="0" algn="r">
              <a:spcBef>
                <a:spcPts val="0"/>
              </a:spcBef>
              <a:buNone/>
              <a:defRPr b="0" i="0" sz="1600" u="none" cap="none" strike="noStrike">
                <a:solidFill>
                  <a:srgbClr val="888888"/>
                </a:solidFill>
                <a:latin typeface="Arial"/>
                <a:ea typeface="Arial"/>
                <a:cs typeface="Arial"/>
                <a:sym typeface="Arial"/>
              </a:defRPr>
            </a:lvl2pPr>
            <a:lvl3pPr indent="0" lvl="2" marL="0" marR="0" algn="r">
              <a:spcBef>
                <a:spcPts val="0"/>
              </a:spcBef>
              <a:buNone/>
              <a:defRPr b="0" i="0" sz="1600" u="none" cap="none" strike="noStrike">
                <a:solidFill>
                  <a:srgbClr val="888888"/>
                </a:solidFill>
                <a:latin typeface="Arial"/>
                <a:ea typeface="Arial"/>
                <a:cs typeface="Arial"/>
                <a:sym typeface="Arial"/>
              </a:defRPr>
            </a:lvl3pPr>
            <a:lvl4pPr indent="0" lvl="3" marL="0" marR="0" algn="r">
              <a:spcBef>
                <a:spcPts val="0"/>
              </a:spcBef>
              <a:buNone/>
              <a:defRPr b="0" i="0" sz="1600" u="none" cap="none" strike="noStrike">
                <a:solidFill>
                  <a:srgbClr val="888888"/>
                </a:solidFill>
                <a:latin typeface="Arial"/>
                <a:ea typeface="Arial"/>
                <a:cs typeface="Arial"/>
                <a:sym typeface="Arial"/>
              </a:defRPr>
            </a:lvl4pPr>
            <a:lvl5pPr indent="0" lvl="4" marL="0" marR="0" algn="r">
              <a:spcBef>
                <a:spcPts val="0"/>
              </a:spcBef>
              <a:buNone/>
              <a:defRPr b="0" i="0" sz="1600" u="none" cap="none" strike="noStrike">
                <a:solidFill>
                  <a:srgbClr val="888888"/>
                </a:solidFill>
                <a:latin typeface="Arial"/>
                <a:ea typeface="Arial"/>
                <a:cs typeface="Arial"/>
                <a:sym typeface="Arial"/>
              </a:defRPr>
            </a:lvl5pPr>
            <a:lvl6pPr indent="0" lvl="5" marL="0" marR="0" algn="r">
              <a:spcBef>
                <a:spcPts val="0"/>
              </a:spcBef>
              <a:buNone/>
              <a:defRPr b="0" i="0" sz="1600" u="none" cap="none" strike="noStrike">
                <a:solidFill>
                  <a:srgbClr val="888888"/>
                </a:solidFill>
                <a:latin typeface="Arial"/>
                <a:ea typeface="Arial"/>
                <a:cs typeface="Arial"/>
                <a:sym typeface="Arial"/>
              </a:defRPr>
            </a:lvl6pPr>
            <a:lvl7pPr indent="0" lvl="6" marL="0" marR="0" algn="r">
              <a:spcBef>
                <a:spcPts val="0"/>
              </a:spcBef>
              <a:buNone/>
              <a:defRPr b="0" i="0" sz="1600" u="none" cap="none" strike="noStrike">
                <a:solidFill>
                  <a:srgbClr val="888888"/>
                </a:solidFill>
                <a:latin typeface="Arial"/>
                <a:ea typeface="Arial"/>
                <a:cs typeface="Arial"/>
                <a:sym typeface="Arial"/>
              </a:defRPr>
            </a:lvl7pPr>
            <a:lvl8pPr indent="0" lvl="7" marL="0" marR="0" algn="r">
              <a:spcBef>
                <a:spcPts val="0"/>
              </a:spcBef>
              <a:buNone/>
              <a:defRPr b="0" i="0" sz="1600" u="none" cap="none" strike="noStrike">
                <a:solidFill>
                  <a:srgbClr val="888888"/>
                </a:solidFill>
                <a:latin typeface="Arial"/>
                <a:ea typeface="Arial"/>
                <a:cs typeface="Arial"/>
                <a:sym typeface="Arial"/>
              </a:defRPr>
            </a:lvl8pPr>
            <a:lvl9pPr indent="0" lvl="8" marL="0" marR="0" algn="r">
              <a:spcBef>
                <a:spcPts val="0"/>
              </a:spcBef>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6.png"/><Relationship Id="rId13" Type="http://schemas.openxmlformats.org/officeDocument/2006/relationships/image" Target="../media/image2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2.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49.jp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jp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48.jp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jpg"/><Relationship Id="rId5"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www.youtube.com/watch?v=QByI_CSOyoY" TargetMode="External"/><Relationship Id="rId4" Type="http://schemas.openxmlformats.org/officeDocument/2006/relationships/image" Target="../media/image39.jpg"/><Relationship Id="rId5" Type="http://schemas.openxmlformats.org/officeDocument/2006/relationships/hyperlink" Target="https://www.youtube.com/watch?v=QByI_CSOyo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5.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ctrTitle"/>
          </p:nvPr>
        </p:nvSpPr>
        <p:spPr>
          <a:xfrm>
            <a:off x="2489475" y="3754475"/>
            <a:ext cx="8610300" cy="16035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88372"/>
              <a:buFont typeface="Arial"/>
              <a:buNone/>
            </a:pPr>
            <a:r>
              <a:rPr lang="en-US"/>
              <a:t>ECEN 404 Final Presentation</a:t>
            </a:r>
            <a:br>
              <a:rPr lang="en-US"/>
            </a:br>
            <a:r>
              <a:rPr lang="en-US"/>
              <a:t>Team 42: Multi-Axis Cobot for Factory Automation</a:t>
            </a:r>
            <a:br>
              <a:rPr lang="en-US"/>
            </a:br>
            <a:r>
              <a:rPr lang="en-US" sz="1911"/>
              <a:t>Emily Hamsa, Ethan Woods, Adrian Guzman, Jaishil Shah</a:t>
            </a:r>
            <a:endParaRPr sz="1911"/>
          </a:p>
          <a:p>
            <a:pPr indent="0" lvl="0" marL="0" rtl="0" algn="r">
              <a:spcBef>
                <a:spcPts val="0"/>
              </a:spcBef>
              <a:spcAft>
                <a:spcPts val="0"/>
              </a:spcAft>
              <a:buClr>
                <a:schemeClr val="lt1"/>
              </a:buClr>
              <a:buSzPct val="156976"/>
              <a:buFont typeface="Arial"/>
              <a:buNone/>
            </a:pPr>
            <a:r>
              <a:rPr lang="en-US" sz="1911"/>
              <a:t>Sponsor: Will Hofstetter</a:t>
            </a:r>
            <a:endParaRPr sz="1911"/>
          </a:p>
          <a:p>
            <a:pPr indent="0" lvl="0" marL="0" rtl="0" algn="r">
              <a:spcBef>
                <a:spcPts val="0"/>
              </a:spcBef>
              <a:spcAft>
                <a:spcPts val="0"/>
              </a:spcAft>
              <a:buClr>
                <a:schemeClr val="lt1"/>
              </a:buClr>
              <a:buSzPct val="156976"/>
              <a:buFont typeface="Arial"/>
              <a:buNone/>
            </a:pPr>
            <a:r>
              <a:rPr lang="en-US" sz="1911"/>
              <a:t>TA: Vishwam Raval</a:t>
            </a:r>
            <a:endParaRPr sz="3711"/>
          </a:p>
        </p:txBody>
      </p:sp>
      <p:sp>
        <p:nvSpPr>
          <p:cNvPr id="104" name="Google Shape;104;p2"/>
          <p:cNvSpPr/>
          <p:nvPr/>
        </p:nvSpPr>
        <p:spPr>
          <a:xfrm>
            <a:off x="3" y="3"/>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105" name="Google Shape;105;p2"/>
          <p:cNvPicPr preferRelativeResize="0"/>
          <p:nvPr/>
        </p:nvPicPr>
        <p:blipFill rotWithShape="1">
          <a:blip r:embed="rId4">
            <a:alphaModFix/>
          </a:blip>
          <a:srcRect b="0" l="0" r="0" t="0"/>
          <a:stretch/>
        </p:blipFill>
        <p:spPr>
          <a:xfrm>
            <a:off x="6868003"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497c3eb98c_0_159"/>
          <p:cNvSpPr/>
          <p:nvPr/>
        </p:nvSpPr>
        <p:spPr>
          <a:xfrm>
            <a:off x="8624750" y="4547125"/>
            <a:ext cx="28464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g3497c3eb98c_0_159"/>
          <p:cNvSpPr/>
          <p:nvPr/>
        </p:nvSpPr>
        <p:spPr>
          <a:xfrm>
            <a:off x="5357950" y="4702300"/>
            <a:ext cx="28086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g3497c3eb98c_0_159"/>
          <p:cNvSpPr/>
          <p:nvPr/>
        </p:nvSpPr>
        <p:spPr>
          <a:xfrm>
            <a:off x="8359975" y="1813425"/>
            <a:ext cx="2685900" cy="2928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g3497c3eb98c_0_159"/>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pic>
        <p:nvPicPr>
          <p:cNvPr id="253" name="Google Shape;253;g3497c3eb98c_0_159"/>
          <p:cNvPicPr preferRelativeResize="0"/>
          <p:nvPr/>
        </p:nvPicPr>
        <p:blipFill>
          <a:blip r:embed="rId3">
            <a:alphaModFix/>
          </a:blip>
          <a:stretch>
            <a:fillRect/>
          </a:stretch>
        </p:blipFill>
        <p:spPr>
          <a:xfrm>
            <a:off x="5357863" y="4973163"/>
            <a:ext cx="2685949" cy="633150"/>
          </a:xfrm>
          <a:prstGeom prst="rect">
            <a:avLst/>
          </a:prstGeom>
          <a:noFill/>
          <a:ln>
            <a:noFill/>
          </a:ln>
          <a:effectLst>
            <a:outerShdw blurRad="57150" rotWithShape="0" algn="bl" dir="5400000" dist="19050">
              <a:srgbClr val="000000">
                <a:alpha val="50000"/>
              </a:srgbClr>
            </a:outerShdw>
          </a:effectLst>
        </p:spPr>
      </p:pic>
      <p:pic>
        <p:nvPicPr>
          <p:cNvPr id="254" name="Google Shape;254;g3497c3eb98c_0_159"/>
          <p:cNvPicPr preferRelativeResize="0"/>
          <p:nvPr/>
        </p:nvPicPr>
        <p:blipFill>
          <a:blip r:embed="rId4">
            <a:alphaModFix/>
          </a:blip>
          <a:stretch>
            <a:fillRect/>
          </a:stretch>
        </p:blipFill>
        <p:spPr>
          <a:xfrm>
            <a:off x="8706812" y="4914151"/>
            <a:ext cx="1201216" cy="1041649"/>
          </a:xfrm>
          <a:prstGeom prst="rect">
            <a:avLst/>
          </a:prstGeom>
          <a:noFill/>
          <a:ln>
            <a:noFill/>
          </a:ln>
          <a:effectLst>
            <a:outerShdw blurRad="57150" rotWithShape="0" algn="bl" dir="5400000" dist="19050">
              <a:srgbClr val="000000">
                <a:alpha val="50000"/>
              </a:srgbClr>
            </a:outerShdw>
          </a:effectLst>
        </p:spPr>
      </p:pic>
      <p:pic>
        <p:nvPicPr>
          <p:cNvPr id="255" name="Google Shape;255;g3497c3eb98c_0_159"/>
          <p:cNvPicPr preferRelativeResize="0"/>
          <p:nvPr/>
        </p:nvPicPr>
        <p:blipFill>
          <a:blip r:embed="rId5">
            <a:alphaModFix/>
          </a:blip>
          <a:stretch>
            <a:fillRect/>
          </a:stretch>
        </p:blipFill>
        <p:spPr>
          <a:xfrm>
            <a:off x="10091675" y="4914150"/>
            <a:ext cx="1301088" cy="1041649"/>
          </a:xfrm>
          <a:prstGeom prst="rect">
            <a:avLst/>
          </a:prstGeom>
          <a:noFill/>
          <a:ln>
            <a:noFill/>
          </a:ln>
          <a:effectLst>
            <a:outerShdw blurRad="57150" rotWithShape="0" algn="bl" dir="5400000" dist="19050">
              <a:srgbClr val="000000">
                <a:alpha val="50000"/>
              </a:srgbClr>
            </a:outerShdw>
          </a:effectLst>
        </p:spPr>
      </p:pic>
      <p:pic>
        <p:nvPicPr>
          <p:cNvPr id="256" name="Google Shape;256;g3497c3eb98c_0_159"/>
          <p:cNvPicPr preferRelativeResize="0"/>
          <p:nvPr/>
        </p:nvPicPr>
        <p:blipFill>
          <a:blip r:embed="rId6">
            <a:alphaModFix/>
          </a:blip>
          <a:stretch>
            <a:fillRect/>
          </a:stretch>
        </p:blipFill>
        <p:spPr>
          <a:xfrm>
            <a:off x="5357888" y="4757015"/>
            <a:ext cx="2771775" cy="142875"/>
          </a:xfrm>
          <a:prstGeom prst="rect">
            <a:avLst/>
          </a:prstGeom>
          <a:noFill/>
          <a:ln>
            <a:noFill/>
          </a:ln>
        </p:spPr>
      </p:pic>
      <p:pic>
        <p:nvPicPr>
          <p:cNvPr id="257" name="Google Shape;257;g3497c3eb98c_0_159"/>
          <p:cNvPicPr preferRelativeResize="0"/>
          <p:nvPr/>
        </p:nvPicPr>
        <p:blipFill>
          <a:blip r:embed="rId7">
            <a:alphaModFix/>
          </a:blip>
          <a:stretch>
            <a:fillRect/>
          </a:stretch>
        </p:blipFill>
        <p:spPr>
          <a:xfrm>
            <a:off x="8663888" y="4587540"/>
            <a:ext cx="2771775" cy="171450"/>
          </a:xfrm>
          <a:prstGeom prst="rect">
            <a:avLst/>
          </a:prstGeom>
          <a:noFill/>
          <a:ln>
            <a:noFill/>
          </a:ln>
        </p:spPr>
      </p:pic>
      <p:pic>
        <p:nvPicPr>
          <p:cNvPr id="258" name="Google Shape;258;g3497c3eb98c_0_159"/>
          <p:cNvPicPr preferRelativeResize="0"/>
          <p:nvPr/>
        </p:nvPicPr>
        <p:blipFill>
          <a:blip r:embed="rId8">
            <a:alphaModFix/>
          </a:blip>
          <a:stretch>
            <a:fillRect/>
          </a:stretch>
        </p:blipFill>
        <p:spPr>
          <a:xfrm>
            <a:off x="10471733" y="2210877"/>
            <a:ext cx="1320317" cy="1577625"/>
          </a:xfrm>
          <a:prstGeom prst="rect">
            <a:avLst/>
          </a:prstGeom>
          <a:noFill/>
          <a:ln>
            <a:noFill/>
          </a:ln>
          <a:effectLst>
            <a:outerShdw blurRad="57150" rotWithShape="0" algn="bl" dir="5400000" dist="19050">
              <a:srgbClr val="000000">
                <a:alpha val="50000"/>
              </a:srgbClr>
            </a:outerShdw>
          </a:effectLst>
        </p:spPr>
      </p:pic>
      <p:pic>
        <p:nvPicPr>
          <p:cNvPr id="259" name="Google Shape;259;g3497c3eb98c_0_159"/>
          <p:cNvPicPr preferRelativeResize="0"/>
          <p:nvPr/>
        </p:nvPicPr>
        <p:blipFill>
          <a:blip r:embed="rId9">
            <a:alphaModFix/>
          </a:blip>
          <a:stretch>
            <a:fillRect/>
          </a:stretch>
        </p:blipFill>
        <p:spPr>
          <a:xfrm rot="-5400000">
            <a:off x="8522745" y="2129982"/>
            <a:ext cx="1577624" cy="1739414"/>
          </a:xfrm>
          <a:prstGeom prst="rect">
            <a:avLst/>
          </a:prstGeom>
          <a:noFill/>
          <a:ln>
            <a:noFill/>
          </a:ln>
          <a:effectLst>
            <a:outerShdw blurRad="57150" rotWithShape="0" algn="bl" dir="5400000" dist="19050">
              <a:srgbClr val="000000">
                <a:alpha val="50000"/>
              </a:srgbClr>
            </a:outerShdw>
          </a:effectLst>
        </p:spPr>
      </p:pic>
      <p:pic>
        <p:nvPicPr>
          <p:cNvPr id="260" name="Google Shape;260;g3497c3eb98c_0_159"/>
          <p:cNvPicPr preferRelativeResize="0"/>
          <p:nvPr/>
        </p:nvPicPr>
        <p:blipFill>
          <a:blip r:embed="rId10">
            <a:alphaModFix/>
          </a:blip>
          <a:stretch>
            <a:fillRect/>
          </a:stretch>
        </p:blipFill>
        <p:spPr>
          <a:xfrm>
            <a:off x="8422938" y="1852863"/>
            <a:ext cx="2552700" cy="228600"/>
          </a:xfrm>
          <a:prstGeom prst="rect">
            <a:avLst/>
          </a:prstGeom>
          <a:noFill/>
          <a:ln>
            <a:noFill/>
          </a:ln>
        </p:spPr>
      </p:pic>
      <p:pic>
        <p:nvPicPr>
          <p:cNvPr id="261" name="Google Shape;261;g3497c3eb98c_0_159"/>
          <p:cNvPicPr preferRelativeResize="0"/>
          <p:nvPr/>
        </p:nvPicPr>
        <p:blipFill>
          <a:blip r:embed="rId11">
            <a:alphaModFix/>
          </a:blip>
          <a:stretch>
            <a:fillRect/>
          </a:stretch>
        </p:blipFill>
        <p:spPr>
          <a:xfrm>
            <a:off x="5549624" y="2164866"/>
            <a:ext cx="1593600" cy="1844134"/>
          </a:xfrm>
          <a:prstGeom prst="rect">
            <a:avLst/>
          </a:prstGeom>
          <a:noFill/>
          <a:ln>
            <a:noFill/>
          </a:ln>
          <a:effectLst>
            <a:outerShdw blurRad="57150" rotWithShape="0" algn="bl" dir="5400000" dist="19050">
              <a:srgbClr val="000000">
                <a:alpha val="50000"/>
              </a:srgbClr>
            </a:outerShdw>
          </a:effectLst>
        </p:spPr>
      </p:pic>
      <p:sp>
        <p:nvSpPr>
          <p:cNvPr id="262" name="Google Shape;262;g3497c3eb98c_0_159"/>
          <p:cNvSpPr/>
          <p:nvPr/>
        </p:nvSpPr>
        <p:spPr>
          <a:xfrm>
            <a:off x="10595688" y="2282988"/>
            <a:ext cx="328200" cy="404700"/>
          </a:xfrm>
          <a:prstGeom prst="curvedRightArrow">
            <a:avLst>
              <a:gd fmla="val 25000" name="adj1"/>
              <a:gd fmla="val 50000" name="adj2"/>
              <a:gd fmla="val 25000" name="adj3"/>
            </a:avLst>
          </a:prstGeom>
          <a:solidFill>
            <a:srgbClr val="E81313"/>
          </a:solidFill>
          <a:ln cap="flat" cmpd="sng" w="952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g3497c3eb98c_0_159"/>
          <p:cNvSpPr txBox="1"/>
          <p:nvPr/>
        </p:nvSpPr>
        <p:spPr>
          <a:xfrm>
            <a:off x="5234525" y="4087750"/>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Accurate movement of 4x Servos creating 4-axis of rotation</a:t>
            </a:r>
            <a:endParaRPr sz="1000">
              <a:solidFill>
                <a:schemeClr val="dk1"/>
              </a:solidFill>
            </a:endParaRPr>
          </a:p>
        </p:txBody>
      </p:sp>
      <p:sp>
        <p:nvSpPr>
          <p:cNvPr id="264" name="Google Shape;264;g3497c3eb98c_0_159"/>
          <p:cNvSpPr txBox="1"/>
          <p:nvPr/>
        </p:nvSpPr>
        <p:spPr>
          <a:xfrm>
            <a:off x="8145191" y="3796275"/>
            <a:ext cx="3823800" cy="537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Precise</a:t>
            </a:r>
            <a:r>
              <a:rPr lang="en-US" sz="1000">
                <a:solidFill>
                  <a:schemeClr val="dk1"/>
                </a:solidFill>
              </a:rPr>
              <a:t> control of BLDC motor to add 360</a:t>
            </a:r>
            <a:r>
              <a:rPr lang="en-US" sz="1500">
                <a:solidFill>
                  <a:schemeClr val="dk1"/>
                </a:solidFill>
              </a:rPr>
              <a:t>° </a:t>
            </a:r>
            <a:r>
              <a:rPr lang="en-US" sz="1000">
                <a:solidFill>
                  <a:schemeClr val="dk1"/>
                </a:solidFill>
              </a:rPr>
              <a:t>of motion to base. Precision supported by low duty cycle</a:t>
            </a:r>
            <a:endParaRPr sz="1000">
              <a:solidFill>
                <a:schemeClr val="dk1"/>
              </a:solidFill>
            </a:endParaRPr>
          </a:p>
        </p:txBody>
      </p:sp>
      <p:sp>
        <p:nvSpPr>
          <p:cNvPr id="265" name="Google Shape;265;g3497c3eb98c_0_159"/>
          <p:cNvSpPr txBox="1"/>
          <p:nvPr/>
        </p:nvSpPr>
        <p:spPr>
          <a:xfrm>
            <a:off x="5234525" y="5754625"/>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Compile and flash program onto target device. Launchpad used with onboard debug probe</a:t>
            </a:r>
            <a:endParaRPr sz="1000">
              <a:solidFill>
                <a:schemeClr val="dk1"/>
              </a:solidFill>
            </a:endParaRPr>
          </a:p>
        </p:txBody>
      </p:sp>
      <p:sp>
        <p:nvSpPr>
          <p:cNvPr id="266" name="Google Shape;266;g3497c3eb98c_0_159"/>
          <p:cNvSpPr txBox="1"/>
          <p:nvPr/>
        </p:nvSpPr>
        <p:spPr>
          <a:xfrm>
            <a:off x="8306125" y="6110950"/>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High and Low PWM generation to drive 3-Phase BLDC</a:t>
            </a:r>
            <a:endParaRPr sz="1000">
              <a:solidFill>
                <a:schemeClr val="dk1"/>
              </a:solidFill>
            </a:endParaRPr>
          </a:p>
        </p:txBody>
      </p:sp>
      <p:sp>
        <p:nvSpPr>
          <p:cNvPr id="267" name="Google Shape;267;g3497c3eb98c_0_159"/>
          <p:cNvSpPr/>
          <p:nvPr/>
        </p:nvSpPr>
        <p:spPr>
          <a:xfrm>
            <a:off x="5441450" y="1833800"/>
            <a:ext cx="25647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8" name="Google Shape;268;g3497c3eb98c_0_159"/>
          <p:cNvPicPr preferRelativeResize="0"/>
          <p:nvPr/>
        </p:nvPicPr>
        <p:blipFill>
          <a:blip r:embed="rId12">
            <a:alphaModFix/>
          </a:blip>
          <a:stretch>
            <a:fillRect/>
          </a:stretch>
        </p:blipFill>
        <p:spPr>
          <a:xfrm>
            <a:off x="5505537" y="1862402"/>
            <a:ext cx="2476500" cy="209550"/>
          </a:xfrm>
          <a:prstGeom prst="rect">
            <a:avLst/>
          </a:prstGeom>
          <a:noFill/>
          <a:ln>
            <a:noFill/>
          </a:ln>
        </p:spPr>
      </p:pic>
      <p:sp>
        <p:nvSpPr>
          <p:cNvPr id="269" name="Google Shape;269;g3497c3eb98c_0_15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pic>
        <p:nvPicPr>
          <p:cNvPr id="270" name="Google Shape;270;g3497c3eb98c_0_159"/>
          <p:cNvPicPr preferRelativeResize="0"/>
          <p:nvPr/>
        </p:nvPicPr>
        <p:blipFill>
          <a:blip r:embed="rId13">
            <a:alphaModFix/>
          </a:blip>
          <a:stretch>
            <a:fillRect/>
          </a:stretch>
        </p:blipFill>
        <p:spPr>
          <a:xfrm>
            <a:off x="609600" y="2071949"/>
            <a:ext cx="4322650" cy="4237000"/>
          </a:xfrm>
          <a:prstGeom prst="rect">
            <a:avLst/>
          </a:prstGeom>
          <a:noFill/>
          <a:ln>
            <a:noFill/>
          </a:ln>
          <a:effectLst>
            <a:outerShdw blurRad="57150" rotWithShape="0" algn="bl" dir="5400000" dist="19050">
              <a:srgbClr val="000000">
                <a:alpha val="50000"/>
              </a:srgbClr>
            </a:outerShdw>
          </a:effectLst>
        </p:spPr>
      </p:pic>
      <p:sp>
        <p:nvSpPr>
          <p:cNvPr id="271" name="Google Shape;271;g3497c3eb98c_0_159"/>
          <p:cNvSpPr/>
          <p:nvPr/>
        </p:nvSpPr>
        <p:spPr>
          <a:xfrm>
            <a:off x="1879175" y="5313525"/>
            <a:ext cx="5385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JTAG</a:t>
            </a:r>
            <a:endParaRPr sz="1000"/>
          </a:p>
        </p:txBody>
      </p:sp>
      <p:sp>
        <p:nvSpPr>
          <p:cNvPr id="272" name="Google Shape;272;g3497c3eb98c_0_159"/>
          <p:cNvSpPr/>
          <p:nvPr/>
        </p:nvSpPr>
        <p:spPr>
          <a:xfrm>
            <a:off x="3015100" y="5113498"/>
            <a:ext cx="603600" cy="3525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3.3V Input</a:t>
            </a:r>
            <a:endParaRPr sz="1000"/>
          </a:p>
        </p:txBody>
      </p:sp>
      <p:sp>
        <p:nvSpPr>
          <p:cNvPr id="273" name="Google Shape;273;g3497c3eb98c_0_159"/>
          <p:cNvSpPr txBox="1"/>
          <p:nvPr/>
        </p:nvSpPr>
        <p:spPr>
          <a:xfrm>
            <a:off x="1665125" y="6383500"/>
            <a:ext cx="2211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*Decoupling capacitors on the back</a:t>
            </a:r>
            <a:endParaRPr sz="1000">
              <a:solidFill>
                <a:schemeClr val="dk1"/>
              </a:solidFill>
            </a:endParaRPr>
          </a:p>
        </p:txBody>
      </p:sp>
      <p:sp>
        <p:nvSpPr>
          <p:cNvPr id="274" name="Google Shape;274;g3497c3eb98c_0_159"/>
          <p:cNvSpPr/>
          <p:nvPr/>
        </p:nvSpPr>
        <p:spPr>
          <a:xfrm>
            <a:off x="370100" y="2210875"/>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275" name="Google Shape;275;g3497c3eb98c_0_159"/>
          <p:cNvSpPr/>
          <p:nvPr/>
        </p:nvSpPr>
        <p:spPr>
          <a:xfrm>
            <a:off x="3287250" y="2106225"/>
            <a:ext cx="5385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LEDs</a:t>
            </a:r>
            <a:endParaRPr sz="1000"/>
          </a:p>
        </p:txBody>
      </p:sp>
      <p:sp>
        <p:nvSpPr>
          <p:cNvPr id="276" name="Google Shape;276;g3497c3eb98c_0_159"/>
          <p:cNvSpPr/>
          <p:nvPr/>
        </p:nvSpPr>
        <p:spPr>
          <a:xfrm>
            <a:off x="4539825" y="2210875"/>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277" name="Google Shape;277;g3497c3eb98c_0_159"/>
          <p:cNvSpPr/>
          <p:nvPr/>
        </p:nvSpPr>
        <p:spPr>
          <a:xfrm>
            <a:off x="4539825" y="4294750"/>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278" name="Google Shape;278;g3497c3eb98c_0_159"/>
          <p:cNvSpPr/>
          <p:nvPr/>
        </p:nvSpPr>
        <p:spPr>
          <a:xfrm>
            <a:off x="2357550" y="4702300"/>
            <a:ext cx="1062000" cy="14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TMS320F280049C</a:t>
            </a:r>
            <a:endParaRPr sz="800"/>
          </a:p>
        </p:txBody>
      </p:sp>
      <p:sp>
        <p:nvSpPr>
          <p:cNvPr id="279" name="Google Shape;279;g3497c3eb98c_0_159"/>
          <p:cNvSpPr/>
          <p:nvPr/>
        </p:nvSpPr>
        <p:spPr>
          <a:xfrm>
            <a:off x="412300" y="4294750"/>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497c3eb98c_0_211"/>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graphicFrame>
        <p:nvGraphicFramePr>
          <p:cNvPr id="286" name="Google Shape;286;g3497c3eb98c_0_211"/>
          <p:cNvGraphicFramePr/>
          <p:nvPr/>
        </p:nvGraphicFramePr>
        <p:xfrm>
          <a:off x="5150313" y="2770325"/>
          <a:ext cx="3000000" cy="3000000"/>
        </p:xfrm>
        <a:graphic>
          <a:graphicData uri="http://schemas.openxmlformats.org/drawingml/2006/table">
            <a:tbl>
              <a:tblPr>
                <a:noFill/>
                <a:tableStyleId>{EE323589-7201-4BFD-B448-6A68EF809AA1}</a:tableStyleId>
              </a:tblPr>
              <a:tblGrid>
                <a:gridCol w="671900"/>
                <a:gridCol w="671900"/>
                <a:gridCol w="671900"/>
                <a:gridCol w="671900"/>
              </a:tblGrid>
              <a:tr h="453950">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ESP32</a:t>
                      </a:r>
                      <a:r>
                        <a:rPr lang="en-US" sz="1100"/>
                        <a:t>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28832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33</a:t>
                      </a:r>
                      <a:endParaRPr sz="1100"/>
                    </a:p>
                  </a:txBody>
                  <a:tcPr marT="63500" marB="63500" marR="63500" marL="63500"/>
                </a:tc>
                <a:tc>
                  <a:txBody>
                    <a:bodyPr/>
                    <a:lstStyle/>
                    <a:p>
                      <a:pPr indent="0" lvl="0" marL="0" rtl="0" algn="l">
                        <a:spcBef>
                          <a:spcPts val="0"/>
                        </a:spcBef>
                        <a:spcAft>
                          <a:spcPts val="0"/>
                        </a:spcAft>
                        <a:buNone/>
                      </a:pPr>
                      <a:r>
                        <a:rPr lang="en-US" sz="1100"/>
                        <a:t>GPIO 4</a:t>
                      </a:r>
                      <a:endParaRPr sz="1100"/>
                    </a:p>
                  </a:txBody>
                  <a:tcPr marT="63500" marB="63500" marR="63500" marL="63500"/>
                </a:tc>
                <a:tc>
                  <a:txBody>
                    <a:bodyPr/>
                    <a:lstStyle/>
                    <a:p>
                      <a:pPr indent="0" lvl="0" marL="0" rtl="0" algn="l">
                        <a:spcBef>
                          <a:spcPts val="0"/>
                        </a:spcBef>
                        <a:spcAft>
                          <a:spcPts val="0"/>
                        </a:spcAft>
                        <a:buNone/>
                      </a:pPr>
                      <a:r>
                        <a:rPr lang="en-US" sz="1100"/>
                        <a:t>UP</a:t>
                      </a:r>
                      <a:endParaRPr sz="1100"/>
                    </a:p>
                  </a:txBody>
                  <a:tcPr marT="63500" marB="63500" marR="63500" marL="63500"/>
                </a:tc>
              </a:tr>
              <a:tr h="28832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34</a:t>
                      </a:r>
                      <a:endParaRPr sz="1100"/>
                    </a:p>
                  </a:txBody>
                  <a:tcPr marT="63500" marB="63500" marR="63500" marL="63500"/>
                </a:tc>
                <a:tc>
                  <a:txBody>
                    <a:bodyPr/>
                    <a:lstStyle/>
                    <a:p>
                      <a:pPr indent="0" lvl="0" marL="0" rtl="0" algn="l">
                        <a:spcBef>
                          <a:spcPts val="0"/>
                        </a:spcBef>
                        <a:spcAft>
                          <a:spcPts val="0"/>
                        </a:spcAft>
                        <a:buNone/>
                      </a:pPr>
                      <a:r>
                        <a:rPr lang="en-US" sz="1100"/>
                        <a:t>GPIO 16</a:t>
                      </a:r>
                      <a:endParaRPr sz="1100"/>
                    </a:p>
                  </a:txBody>
                  <a:tcPr marT="63500" marB="63500" marR="63500" marL="63500"/>
                </a:tc>
                <a:tc>
                  <a:txBody>
                    <a:bodyPr/>
                    <a:lstStyle/>
                    <a:p>
                      <a:pPr indent="0" lvl="0" marL="0" rtl="0" algn="l">
                        <a:spcBef>
                          <a:spcPts val="0"/>
                        </a:spcBef>
                        <a:spcAft>
                          <a:spcPts val="0"/>
                        </a:spcAft>
                        <a:buNone/>
                      </a:pPr>
                      <a:r>
                        <a:rPr lang="en-US" sz="1100"/>
                        <a:t>DOWN</a:t>
                      </a:r>
                      <a:endParaRPr sz="1100"/>
                    </a:p>
                  </a:txBody>
                  <a:tcPr marT="63500" marB="63500" marR="63500" marL="63500"/>
                </a:tc>
              </a:tr>
              <a:tr h="28832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24</a:t>
                      </a:r>
                      <a:endParaRPr sz="1100"/>
                    </a:p>
                  </a:txBody>
                  <a:tcPr marT="63500" marB="63500" marR="63500" marL="63500"/>
                </a:tc>
                <a:tc>
                  <a:txBody>
                    <a:bodyPr/>
                    <a:lstStyle/>
                    <a:p>
                      <a:pPr indent="0" lvl="0" marL="0" rtl="0" algn="l">
                        <a:spcBef>
                          <a:spcPts val="0"/>
                        </a:spcBef>
                        <a:spcAft>
                          <a:spcPts val="0"/>
                        </a:spcAft>
                        <a:buNone/>
                      </a:pPr>
                      <a:r>
                        <a:rPr lang="en-US" sz="1100"/>
                        <a:t>GPIO 17</a:t>
                      </a:r>
                      <a:endParaRPr sz="1100"/>
                    </a:p>
                  </a:txBody>
                  <a:tcPr marT="63500" marB="63500" marR="63500" marL="63500"/>
                </a:tc>
                <a:tc>
                  <a:txBody>
                    <a:bodyPr/>
                    <a:lstStyle/>
                    <a:p>
                      <a:pPr indent="0" lvl="0" marL="0" rtl="0" algn="l">
                        <a:spcBef>
                          <a:spcPts val="0"/>
                        </a:spcBef>
                        <a:spcAft>
                          <a:spcPts val="0"/>
                        </a:spcAft>
                        <a:buNone/>
                      </a:pPr>
                      <a:r>
                        <a:rPr lang="en-US" sz="1100"/>
                        <a:t>UP</a:t>
                      </a:r>
                      <a:endParaRPr sz="1100"/>
                    </a:p>
                  </a:txBody>
                  <a:tcPr marT="63500" marB="63500" marR="63500" marL="63500"/>
                </a:tc>
              </a:tr>
              <a:tr h="28832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31</a:t>
                      </a:r>
                      <a:endParaRPr sz="1100"/>
                    </a:p>
                  </a:txBody>
                  <a:tcPr marT="63500" marB="63500" marR="63500" marL="63500"/>
                </a:tc>
                <a:tc>
                  <a:txBody>
                    <a:bodyPr/>
                    <a:lstStyle/>
                    <a:p>
                      <a:pPr indent="0" lvl="0" marL="0" rtl="0" algn="l">
                        <a:spcBef>
                          <a:spcPts val="0"/>
                        </a:spcBef>
                        <a:spcAft>
                          <a:spcPts val="0"/>
                        </a:spcAft>
                        <a:buNone/>
                      </a:pPr>
                      <a:r>
                        <a:rPr lang="en-US" sz="1100"/>
                        <a:t>GPIO 5</a:t>
                      </a:r>
                      <a:endParaRPr sz="1100"/>
                    </a:p>
                  </a:txBody>
                  <a:tcPr marT="63500" marB="63500" marR="63500" marL="63500"/>
                </a:tc>
                <a:tc>
                  <a:txBody>
                    <a:bodyPr/>
                    <a:lstStyle/>
                    <a:p>
                      <a:pPr indent="0" lvl="0" marL="0" rtl="0" algn="l">
                        <a:spcBef>
                          <a:spcPts val="0"/>
                        </a:spcBef>
                        <a:spcAft>
                          <a:spcPts val="0"/>
                        </a:spcAft>
                        <a:buNone/>
                      </a:pPr>
                      <a:r>
                        <a:rPr lang="en-US" sz="1100"/>
                        <a:t>DOWN</a:t>
                      </a:r>
                      <a:endParaRPr sz="1100"/>
                    </a:p>
                  </a:txBody>
                  <a:tcPr marT="63500" marB="63500" marR="63500" marL="63500"/>
                </a:tc>
              </a:tr>
              <a:tr h="288325">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GPIO 18</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288325">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27</a:t>
                      </a:r>
                      <a:endParaRPr sz="1100"/>
                    </a:p>
                  </a:txBody>
                  <a:tcPr marT="63500" marB="63500" marR="63500" marL="63500"/>
                </a:tc>
                <a:tc>
                  <a:txBody>
                    <a:bodyPr/>
                    <a:lstStyle/>
                    <a:p>
                      <a:pPr indent="0" lvl="0" marL="0" rtl="0" algn="l">
                        <a:spcBef>
                          <a:spcPts val="0"/>
                        </a:spcBef>
                        <a:spcAft>
                          <a:spcPts val="0"/>
                        </a:spcAft>
                        <a:buNone/>
                      </a:pPr>
                      <a:r>
                        <a:rPr lang="en-US" sz="1100"/>
                        <a:t>GPIO 19</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r h="28832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32</a:t>
                      </a:r>
                      <a:endParaRPr sz="1100"/>
                    </a:p>
                  </a:txBody>
                  <a:tcPr marT="63500" marB="63500" marR="63500" marL="63500"/>
                </a:tc>
                <a:tc>
                  <a:txBody>
                    <a:bodyPr/>
                    <a:lstStyle/>
                    <a:p>
                      <a:pPr indent="0" lvl="0" marL="0" rtl="0" algn="l">
                        <a:spcBef>
                          <a:spcPts val="0"/>
                        </a:spcBef>
                        <a:spcAft>
                          <a:spcPts val="0"/>
                        </a:spcAft>
                        <a:buNone/>
                      </a:pPr>
                      <a:r>
                        <a:rPr lang="en-US" sz="1100"/>
                        <a:t>GPIO 15</a:t>
                      </a:r>
                      <a:endParaRPr sz="1100"/>
                    </a:p>
                  </a:txBody>
                  <a:tcPr marT="63500" marB="63500" marR="63500" marL="63500"/>
                </a:tc>
                <a:tc>
                  <a:txBody>
                    <a:bodyPr/>
                    <a:lstStyle/>
                    <a:p>
                      <a:pPr indent="0" lvl="0" marL="0" rtl="0" algn="l">
                        <a:spcBef>
                          <a:spcPts val="0"/>
                        </a:spcBef>
                        <a:spcAft>
                          <a:spcPts val="0"/>
                        </a:spcAft>
                        <a:buNone/>
                      </a:pPr>
                      <a:r>
                        <a:rPr lang="en-US" sz="1100"/>
                        <a:t>OPEN</a:t>
                      </a:r>
                      <a:endParaRPr sz="1100"/>
                    </a:p>
                  </a:txBody>
                  <a:tcPr marT="63500" marB="63500" marR="63500" marL="63500"/>
                </a:tc>
              </a:tr>
              <a:tr h="28832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14</a:t>
                      </a:r>
                      <a:endParaRPr sz="1100"/>
                    </a:p>
                  </a:txBody>
                  <a:tcPr marT="63500" marB="63500" marR="63500" marL="63500"/>
                </a:tc>
                <a:tc>
                  <a:txBody>
                    <a:bodyPr/>
                    <a:lstStyle/>
                    <a:p>
                      <a:pPr indent="0" lvl="0" marL="0" rtl="0" algn="l">
                        <a:spcBef>
                          <a:spcPts val="0"/>
                        </a:spcBef>
                        <a:spcAft>
                          <a:spcPts val="0"/>
                        </a:spcAft>
                        <a:buNone/>
                      </a:pPr>
                      <a:r>
                        <a:rPr lang="en-US" sz="1100"/>
                        <a:t>GPIO 2</a:t>
                      </a:r>
                      <a:endParaRPr sz="1100"/>
                    </a:p>
                  </a:txBody>
                  <a:tcPr marT="63500" marB="63500" marR="63500" marL="63500"/>
                </a:tc>
                <a:tc>
                  <a:txBody>
                    <a:bodyPr/>
                    <a:lstStyle/>
                    <a:p>
                      <a:pPr indent="0" lvl="0" marL="0" rtl="0" algn="l">
                        <a:spcBef>
                          <a:spcPts val="0"/>
                        </a:spcBef>
                        <a:spcAft>
                          <a:spcPts val="0"/>
                        </a:spcAft>
                        <a:buNone/>
                      </a:pPr>
                      <a:r>
                        <a:rPr lang="en-US" sz="1100"/>
                        <a:t>CLOSE</a:t>
                      </a:r>
                      <a:endParaRPr sz="1100"/>
                    </a:p>
                  </a:txBody>
                  <a:tcPr marT="63500" marB="63500" marR="63500" marL="63500"/>
                </a:tc>
              </a:tr>
            </a:tbl>
          </a:graphicData>
        </a:graphic>
      </p:graphicFrame>
      <p:sp>
        <p:nvSpPr>
          <p:cNvPr id="287" name="Google Shape;287;g3497c3eb98c_0_211"/>
          <p:cNvSpPr txBox="1"/>
          <p:nvPr/>
        </p:nvSpPr>
        <p:spPr>
          <a:xfrm>
            <a:off x="4994113" y="241827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ESP-32)</a:t>
            </a:r>
            <a:endParaRPr b="1" sz="1100">
              <a:solidFill>
                <a:schemeClr val="dk1"/>
              </a:solidFill>
            </a:endParaRPr>
          </a:p>
        </p:txBody>
      </p:sp>
      <p:graphicFrame>
        <p:nvGraphicFramePr>
          <p:cNvPr id="288" name="Google Shape;288;g3497c3eb98c_0_211"/>
          <p:cNvGraphicFramePr/>
          <p:nvPr/>
        </p:nvGraphicFramePr>
        <p:xfrm>
          <a:off x="9504738" y="2965638"/>
          <a:ext cx="3000000" cy="3000000"/>
        </p:xfrm>
        <a:graphic>
          <a:graphicData uri="http://schemas.openxmlformats.org/drawingml/2006/table">
            <a:tbl>
              <a:tblPr>
                <a:noFill/>
                <a:tableStyleId>{EE323589-7201-4BFD-B448-6A68EF809AA1}</a:tableStyleId>
              </a:tblPr>
              <a:tblGrid>
                <a:gridCol w="623800"/>
                <a:gridCol w="623800"/>
                <a:gridCol w="588525"/>
              </a:tblGrid>
              <a:tr h="47167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47167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0</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47167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1</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100000">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6</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47167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7</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bl>
          </a:graphicData>
        </a:graphic>
      </p:graphicFrame>
      <p:graphicFrame>
        <p:nvGraphicFramePr>
          <p:cNvPr id="289" name="Google Shape;289;g3497c3eb98c_0_211"/>
          <p:cNvGraphicFramePr/>
          <p:nvPr/>
        </p:nvGraphicFramePr>
        <p:xfrm>
          <a:off x="740500" y="4612375"/>
          <a:ext cx="3000000" cy="3000000"/>
        </p:xfrm>
        <a:graphic>
          <a:graphicData uri="http://schemas.openxmlformats.org/drawingml/2006/table">
            <a:tbl>
              <a:tblPr>
                <a:noFill/>
                <a:tableStyleId>{EE323589-7201-4BFD-B448-6A68EF809AA1}</a:tableStyleId>
              </a:tblPr>
              <a:tblGrid>
                <a:gridCol w="684550"/>
                <a:gridCol w="684550"/>
                <a:gridCol w="684550"/>
                <a:gridCol w="684550"/>
              </a:tblGrid>
              <a:tr h="42982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ESP32</a:t>
                      </a:r>
                      <a:r>
                        <a:rPr lang="en-US" sz="1100"/>
                        <a:t>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352525">
                <a:tc>
                  <a:txBody>
                    <a:bodyPr/>
                    <a:lstStyle/>
                    <a:p>
                      <a:pPr indent="0" lvl="0" marL="0" rtl="0" algn="l">
                        <a:spcBef>
                          <a:spcPts val="0"/>
                        </a:spcBef>
                        <a:spcAft>
                          <a:spcPts val="0"/>
                        </a:spcAft>
                        <a:buNone/>
                      </a:pPr>
                      <a:r>
                        <a:rPr lang="en-US" sz="1100"/>
                        <a:t>Motor 1 </a:t>
                      </a:r>
                      <a:endParaRPr sz="1100"/>
                    </a:p>
                  </a:txBody>
                  <a:tcPr marT="63500" marB="63500" marR="63500" marL="63500"/>
                </a:tc>
                <a:tc>
                  <a:txBody>
                    <a:bodyPr/>
                    <a:lstStyle/>
                    <a:p>
                      <a:pPr indent="0" lvl="0" marL="0" rtl="0" algn="l">
                        <a:spcBef>
                          <a:spcPts val="0"/>
                        </a:spcBef>
                        <a:spcAft>
                          <a:spcPts val="0"/>
                        </a:spcAft>
                        <a:buNone/>
                      </a:pPr>
                      <a:r>
                        <a:rPr lang="en-US" sz="1100"/>
                        <a:t>GPIO 15</a:t>
                      </a:r>
                      <a:endParaRPr sz="1100"/>
                    </a:p>
                  </a:txBody>
                  <a:tcPr marT="63500" marB="63500" marR="63500" marL="63500"/>
                </a:tc>
                <a:tc>
                  <a:txBody>
                    <a:bodyPr/>
                    <a:lstStyle/>
                    <a:p>
                      <a:pPr indent="0" lvl="0" marL="0" rtl="0" algn="l">
                        <a:spcBef>
                          <a:spcPts val="0"/>
                        </a:spcBef>
                        <a:spcAft>
                          <a:spcPts val="0"/>
                        </a:spcAft>
                        <a:buNone/>
                      </a:pPr>
                      <a:r>
                        <a:rPr lang="en-US" sz="1100"/>
                        <a:t>GPIO 13</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35252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GPIO 16</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bl>
          </a:graphicData>
        </a:graphic>
      </p:graphicFrame>
      <p:graphicFrame>
        <p:nvGraphicFramePr>
          <p:cNvPr id="290" name="Google Shape;290;g3497c3eb98c_0_211"/>
          <p:cNvGraphicFramePr/>
          <p:nvPr/>
        </p:nvGraphicFramePr>
        <p:xfrm>
          <a:off x="740500" y="2708825"/>
          <a:ext cx="3000000" cy="3000000"/>
        </p:xfrm>
        <a:graphic>
          <a:graphicData uri="http://schemas.openxmlformats.org/drawingml/2006/table">
            <a:tbl>
              <a:tblPr>
                <a:noFill/>
                <a:tableStyleId>{EE323589-7201-4BFD-B448-6A68EF809AA1}</a:tableStyleId>
              </a:tblPr>
              <a:tblGrid>
                <a:gridCol w="684550"/>
                <a:gridCol w="684550"/>
                <a:gridCol w="684550"/>
                <a:gridCol w="684550"/>
              </a:tblGrid>
              <a:tr h="38957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Button</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38957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Button 1</a:t>
                      </a:r>
                      <a:endParaRPr sz="1100"/>
                    </a:p>
                  </a:txBody>
                  <a:tcPr marT="63500" marB="63500" marR="63500" marL="63500"/>
                </a:tc>
                <a:tc>
                  <a:txBody>
                    <a:bodyPr/>
                    <a:lstStyle/>
                    <a:p>
                      <a:pPr indent="0" lvl="0" marL="0" rtl="0" algn="l">
                        <a:spcBef>
                          <a:spcPts val="0"/>
                        </a:spcBef>
                        <a:spcAft>
                          <a:spcPts val="0"/>
                        </a:spcAft>
                        <a:buNone/>
                      </a:pPr>
                      <a:r>
                        <a:rPr lang="en-US" sz="1100"/>
                        <a:t>GPIO 14</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38957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Button 2</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bl>
          </a:graphicData>
        </a:graphic>
      </p:graphicFrame>
      <p:sp>
        <p:nvSpPr>
          <p:cNvPr id="291" name="Google Shape;291;g3497c3eb98c_0_211"/>
          <p:cNvSpPr txBox="1"/>
          <p:nvPr/>
        </p:nvSpPr>
        <p:spPr>
          <a:xfrm>
            <a:off x="609600" y="2002775"/>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500">
                <a:solidFill>
                  <a:schemeClr val="dk1"/>
                </a:solidFill>
              </a:rPr>
              <a:t>MCU Board #1 (BLDC Motor)</a:t>
            </a:r>
            <a:endParaRPr sz="1500"/>
          </a:p>
        </p:txBody>
      </p:sp>
      <p:sp>
        <p:nvSpPr>
          <p:cNvPr id="292" name="Google Shape;292;g3497c3eb98c_0_211"/>
          <p:cNvSpPr txBox="1"/>
          <p:nvPr/>
        </p:nvSpPr>
        <p:spPr>
          <a:xfrm>
            <a:off x="609600" y="23548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ESP-32)</a:t>
            </a:r>
            <a:endParaRPr/>
          </a:p>
        </p:txBody>
      </p:sp>
      <p:sp>
        <p:nvSpPr>
          <p:cNvPr id="293" name="Google Shape;293;g3497c3eb98c_0_211"/>
          <p:cNvSpPr txBox="1"/>
          <p:nvPr/>
        </p:nvSpPr>
        <p:spPr>
          <a:xfrm>
            <a:off x="609600" y="42484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(Button to C2000)</a:t>
            </a:r>
            <a:endParaRPr/>
          </a:p>
        </p:txBody>
      </p:sp>
      <p:sp>
        <p:nvSpPr>
          <p:cNvPr id="294" name="Google Shape;294;g3497c3eb98c_0_211"/>
          <p:cNvSpPr txBox="1"/>
          <p:nvPr/>
        </p:nvSpPr>
        <p:spPr>
          <a:xfrm>
            <a:off x="4994113" y="2002775"/>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500">
                <a:solidFill>
                  <a:schemeClr val="dk1"/>
                </a:solidFill>
              </a:rPr>
              <a:t>MCU Board #2 (Servo Motors)</a:t>
            </a:r>
            <a:endParaRPr sz="1500"/>
          </a:p>
        </p:txBody>
      </p:sp>
      <p:sp>
        <p:nvSpPr>
          <p:cNvPr id="295" name="Google Shape;295;g3497c3eb98c_0_211"/>
          <p:cNvSpPr txBox="1"/>
          <p:nvPr/>
        </p:nvSpPr>
        <p:spPr>
          <a:xfrm>
            <a:off x="9378650" y="2418275"/>
            <a:ext cx="20883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Cobot Servos)</a:t>
            </a:r>
            <a:endParaRPr/>
          </a:p>
        </p:txBody>
      </p:sp>
      <p:sp>
        <p:nvSpPr>
          <p:cNvPr id="296" name="Google Shape;296;g3497c3eb98c_0_211"/>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497c3eb98c_0_279"/>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sp>
        <p:nvSpPr>
          <p:cNvPr id="303" name="Google Shape;303;g3497c3eb98c_0_279"/>
          <p:cNvSpPr txBox="1"/>
          <p:nvPr/>
        </p:nvSpPr>
        <p:spPr>
          <a:xfrm>
            <a:off x="609600" y="1852875"/>
            <a:ext cx="6951600" cy="45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chemeClr val="dk1"/>
                </a:solidFill>
              </a:rPr>
              <a:t>Challenges Encountered</a:t>
            </a:r>
            <a:endParaRPr b="1" sz="2000">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Flashing Software Issues</a:t>
            </a:r>
            <a:endParaRPr b="1">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Low Power Mode Error: </a:t>
            </a:r>
            <a:r>
              <a:rPr lang="en-US">
                <a:solidFill>
                  <a:schemeClr val="dk1"/>
                </a:solidFill>
              </a:rPr>
              <a:t>CCS failed to flash MCU #1 (BLDC) when powered by 3.3V from external supply.</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Resolved by powering via LaunchPad.</a:t>
            </a:r>
            <a:endParaRPr>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Flash Memory Limitation:</a:t>
            </a:r>
            <a:r>
              <a:rPr lang="en-US">
                <a:solidFill>
                  <a:schemeClr val="dk1"/>
                </a:solidFill>
              </a:rPr>
              <a:t> MCU #1 (BLDC) lost program on power-off.</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Required re-flashing at each boot</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No issue on MCU #2 (Servo), which retains memory.</a:t>
            </a:r>
            <a:endParaRPr>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C2000 Ware Development Hurdles</a:t>
            </a:r>
            <a:endParaRPr b="1">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Example Projects:</a:t>
            </a:r>
            <a:r>
              <a:rPr lang="en-US">
                <a:solidFill>
                  <a:schemeClr val="dk1"/>
                </a:solidFill>
              </a:rPr>
              <a:t> Helpful initially, but editing caused frequent errors–especially between Driverlib and Bitfield styles of programming.</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Learned differences in includes, function syntax, and structure</a:t>
            </a:r>
            <a:endParaRPr>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Include Paths:</a:t>
            </a:r>
            <a:r>
              <a:rPr lang="en-US">
                <a:solidFill>
                  <a:schemeClr val="dk1"/>
                </a:solidFill>
              </a:rPr>
              <a:t> Frequent errors/warnings even when paths were correctly added in CCS.</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Wrote BLDC code in led_blinky, Servo code in empty_driverlib to take advantage of existing includes</a:t>
            </a:r>
            <a:endParaRPr sz="1700">
              <a:solidFill>
                <a:schemeClr val="dk1"/>
              </a:solidFill>
            </a:endParaRPr>
          </a:p>
          <a:p>
            <a:pPr indent="0" lvl="0" marL="0" rtl="0" algn="l">
              <a:spcBef>
                <a:spcPts val="0"/>
              </a:spcBef>
              <a:spcAft>
                <a:spcPts val="0"/>
              </a:spcAft>
              <a:buNone/>
            </a:pPr>
            <a:r>
              <a:t/>
            </a:r>
            <a:endParaRPr sz="2500">
              <a:solidFill>
                <a:schemeClr val="dk1"/>
              </a:solidFill>
            </a:endParaRPr>
          </a:p>
        </p:txBody>
      </p:sp>
      <p:pic>
        <p:nvPicPr>
          <p:cNvPr id="304" name="Google Shape;304;g3497c3eb98c_0_279"/>
          <p:cNvPicPr preferRelativeResize="0"/>
          <p:nvPr/>
        </p:nvPicPr>
        <p:blipFill>
          <a:blip r:embed="rId3">
            <a:alphaModFix/>
          </a:blip>
          <a:stretch>
            <a:fillRect/>
          </a:stretch>
        </p:blipFill>
        <p:spPr>
          <a:xfrm>
            <a:off x="7857050" y="2381250"/>
            <a:ext cx="3725350" cy="2095501"/>
          </a:xfrm>
          <a:prstGeom prst="rect">
            <a:avLst/>
          </a:prstGeom>
          <a:noFill/>
          <a:ln>
            <a:noFill/>
          </a:ln>
          <a:effectLst>
            <a:outerShdw blurRad="57150" rotWithShape="0" algn="bl" dir="5400000" dist="19050">
              <a:srgbClr val="000000">
                <a:alpha val="50000"/>
              </a:srgbClr>
            </a:outerShdw>
          </a:effectLst>
        </p:spPr>
      </p:pic>
      <p:sp>
        <p:nvSpPr>
          <p:cNvPr id="305" name="Google Shape;305;g3497c3eb98c_0_27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4a053677a7_0_0"/>
          <p:cNvSpPr txBox="1"/>
          <p:nvPr>
            <p:ph type="title"/>
          </p:nvPr>
        </p:nvSpPr>
        <p:spPr>
          <a:xfrm>
            <a:off x="609600" y="768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311" name="Google Shape;311;g34a053677a7_0_0"/>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Design</a:t>
            </a:r>
            <a:endParaRPr b="1" sz="2000"/>
          </a:p>
          <a:p>
            <a:pPr indent="-317500" lvl="0" marL="457200" rtl="0" algn="l">
              <a:spcBef>
                <a:spcPts val="544"/>
              </a:spcBef>
              <a:spcAft>
                <a:spcPts val="0"/>
              </a:spcAft>
              <a:buSzPts val="1400"/>
              <a:buChar char="-"/>
            </a:pPr>
            <a:r>
              <a:rPr lang="en-US" sz="1400"/>
              <a:t>PCB </a:t>
            </a:r>
            <a:r>
              <a:rPr lang="en-US" sz="1400"/>
              <a:t>designed</a:t>
            </a:r>
            <a:r>
              <a:rPr lang="en-US" sz="1400"/>
              <a:t> to take in 48V input and step down this voltage through </a:t>
            </a:r>
            <a:r>
              <a:rPr lang="en-US" sz="1400">
                <a:extLst>
                  <a:ext uri="http://customooxmlschemas.google.com/">
                    <go:slidesCustomData xmlns:go="http://customooxmlschemas.google.com/" textRoundtripDataId="0"/>
                  </a:ext>
                </a:extLst>
              </a:rPr>
              <a:t>TI </a:t>
            </a:r>
            <a:r>
              <a:rPr lang="en-US" sz="1400"/>
              <a:t>buck converters</a:t>
            </a:r>
            <a:r>
              <a:rPr lang="en-US" sz="1400"/>
              <a:t>, which is then </a:t>
            </a:r>
            <a:r>
              <a:rPr lang="en-US" sz="1400"/>
              <a:t>delivered</a:t>
            </a:r>
            <a:r>
              <a:rPr lang="en-US" sz="1400"/>
              <a:t> to the rest of the system. The outputs of this </a:t>
            </a:r>
            <a:r>
              <a:rPr lang="en-US" sz="1400"/>
              <a:t>board</a:t>
            </a:r>
            <a:r>
              <a:rPr lang="en-US" sz="1400"/>
              <a:t> are as follows:</a:t>
            </a:r>
            <a:endParaRPr sz="1400"/>
          </a:p>
          <a:p>
            <a:pPr indent="-311150" lvl="1" marL="914400" rtl="0" algn="l">
              <a:spcBef>
                <a:spcPts val="0"/>
              </a:spcBef>
              <a:spcAft>
                <a:spcPts val="0"/>
              </a:spcAft>
              <a:buSzPts val="1300"/>
              <a:buChar char="-"/>
            </a:pPr>
            <a:r>
              <a:rPr lang="en-US" sz="1300"/>
              <a:t>48V, 1A:</a:t>
            </a:r>
            <a:endParaRPr sz="1300"/>
          </a:p>
          <a:p>
            <a:pPr indent="-298450" lvl="2" marL="1371600" rtl="0" algn="l">
              <a:spcBef>
                <a:spcPts val="0"/>
              </a:spcBef>
              <a:spcAft>
                <a:spcPts val="0"/>
              </a:spcAft>
              <a:buSzPts val="1100"/>
              <a:buChar char="-"/>
            </a:pPr>
            <a:r>
              <a:rPr lang="en-US" sz="1100"/>
              <a:t>BLDC Motor PVDD</a:t>
            </a:r>
            <a:endParaRPr sz="1100"/>
          </a:p>
          <a:p>
            <a:pPr indent="-311150" lvl="1" marL="914400" rtl="0" algn="l">
              <a:spcBef>
                <a:spcPts val="0"/>
              </a:spcBef>
              <a:spcAft>
                <a:spcPts val="0"/>
              </a:spcAft>
              <a:buSzPts val="1300"/>
              <a:buChar char="-"/>
            </a:pPr>
            <a:r>
              <a:rPr lang="en-US" sz="1300"/>
              <a:t>12V, 1A: LM5164DDAR</a:t>
            </a:r>
            <a:endParaRPr sz="1300"/>
          </a:p>
          <a:p>
            <a:pPr indent="-298450" lvl="2" marL="1371600" rtl="0" algn="l">
              <a:spcBef>
                <a:spcPts val="0"/>
              </a:spcBef>
              <a:spcAft>
                <a:spcPts val="0"/>
              </a:spcAft>
              <a:buSzPts val="1100"/>
              <a:buChar char="-"/>
            </a:pPr>
            <a:r>
              <a:rPr lang="en-US" sz="1100"/>
              <a:t>Motor Drivers GVDD</a:t>
            </a:r>
            <a:endParaRPr sz="1100"/>
          </a:p>
          <a:p>
            <a:pPr indent="-311150" lvl="1" marL="914400" rtl="0" algn="l">
              <a:spcBef>
                <a:spcPts val="0"/>
              </a:spcBef>
              <a:spcAft>
                <a:spcPts val="0"/>
              </a:spcAft>
              <a:buSzPts val="1300"/>
              <a:buChar char="-"/>
            </a:pPr>
            <a:r>
              <a:rPr lang="en-US" sz="1300"/>
              <a:t>5V, 3.5A: LM5013DDAR</a:t>
            </a:r>
            <a:endParaRPr sz="1300"/>
          </a:p>
          <a:p>
            <a:pPr indent="-298450" lvl="2" marL="1371600" rtl="0" algn="l">
              <a:spcBef>
                <a:spcPts val="0"/>
              </a:spcBef>
              <a:spcAft>
                <a:spcPts val="0"/>
              </a:spcAft>
              <a:buSzPts val="1100"/>
              <a:buChar char="-"/>
            </a:pPr>
            <a:r>
              <a:rPr lang="en-US" sz="1100"/>
              <a:t>Servo Motors x5</a:t>
            </a:r>
            <a:endParaRPr sz="1100"/>
          </a:p>
          <a:p>
            <a:pPr indent="-298450" lvl="2" marL="1371600" rtl="0" algn="l">
              <a:spcBef>
                <a:spcPts val="0"/>
              </a:spcBef>
              <a:spcAft>
                <a:spcPts val="0"/>
              </a:spcAft>
              <a:buSzPts val="1100"/>
              <a:buChar char="-"/>
            </a:pPr>
            <a:r>
              <a:rPr lang="en-US" sz="1100"/>
              <a:t>ESP32</a:t>
            </a:r>
            <a:endParaRPr sz="1100"/>
          </a:p>
          <a:p>
            <a:pPr indent="-298450" lvl="2" marL="1371600" rtl="0" algn="l">
              <a:spcBef>
                <a:spcPts val="0"/>
              </a:spcBef>
              <a:spcAft>
                <a:spcPts val="0"/>
              </a:spcAft>
              <a:buSzPts val="1100"/>
              <a:buChar char="-"/>
            </a:pPr>
            <a:r>
              <a:rPr lang="en-US" sz="1100"/>
              <a:t>Motor Encoder</a:t>
            </a:r>
            <a:endParaRPr sz="1100"/>
          </a:p>
          <a:p>
            <a:pPr indent="-311150" lvl="1" marL="914400" rtl="0" algn="l">
              <a:spcBef>
                <a:spcPts val="0"/>
              </a:spcBef>
              <a:spcAft>
                <a:spcPts val="0"/>
              </a:spcAft>
              <a:buSzPts val="1300"/>
              <a:buChar char="-"/>
            </a:pPr>
            <a:r>
              <a:rPr lang="en-US" sz="1300"/>
              <a:t>3V3, 2.5A: LM5012DDAR</a:t>
            </a:r>
            <a:endParaRPr sz="1300"/>
          </a:p>
          <a:p>
            <a:pPr indent="-298450" lvl="2" marL="1371600" rtl="0" algn="l">
              <a:spcBef>
                <a:spcPts val="0"/>
              </a:spcBef>
              <a:spcAft>
                <a:spcPts val="0"/>
              </a:spcAft>
              <a:buSzPts val="1100"/>
              <a:buChar char="-"/>
            </a:pPr>
            <a:r>
              <a:rPr lang="en-US" sz="1100"/>
              <a:t>MCU</a:t>
            </a:r>
            <a:endParaRPr sz="1100"/>
          </a:p>
          <a:p>
            <a:pPr indent="-298450" lvl="2" marL="1371600" rtl="0" algn="l">
              <a:spcBef>
                <a:spcPts val="0"/>
              </a:spcBef>
              <a:spcAft>
                <a:spcPts val="0"/>
              </a:spcAft>
              <a:buSzPts val="1100"/>
              <a:buChar char="-"/>
            </a:pPr>
            <a:r>
              <a:rPr lang="en-US" sz="1100"/>
              <a:t>Motor Reference</a:t>
            </a:r>
            <a:endParaRPr sz="1100"/>
          </a:p>
          <a:p>
            <a:pPr indent="-317500" lvl="0" marL="457200" rtl="0" algn="l">
              <a:spcBef>
                <a:spcPts val="0"/>
              </a:spcBef>
              <a:spcAft>
                <a:spcPts val="0"/>
              </a:spcAft>
              <a:buSzPts val="1400"/>
              <a:buChar char="-"/>
            </a:pPr>
            <a:r>
              <a:rPr lang="en-US" sz="1400"/>
              <a:t>The design process included:</a:t>
            </a:r>
            <a:endParaRPr sz="1400"/>
          </a:p>
          <a:p>
            <a:pPr indent="-311150" lvl="1" marL="914400" rtl="0" algn="l">
              <a:spcBef>
                <a:spcPts val="0"/>
              </a:spcBef>
              <a:spcAft>
                <a:spcPts val="0"/>
              </a:spcAft>
              <a:buSzPts val="1300"/>
              <a:buChar char="-"/>
            </a:pPr>
            <a:r>
              <a:rPr lang="en-US" sz="1300"/>
              <a:t>TI WEBENCH to create the schematics</a:t>
            </a:r>
            <a:endParaRPr sz="1300"/>
          </a:p>
          <a:p>
            <a:pPr indent="-311150" lvl="1" marL="914400" rtl="0" algn="l">
              <a:spcBef>
                <a:spcPts val="0"/>
              </a:spcBef>
              <a:spcAft>
                <a:spcPts val="0"/>
              </a:spcAft>
              <a:buSzPts val="1300"/>
              <a:buChar char="-"/>
            </a:pPr>
            <a:r>
              <a:rPr lang="en-US" sz="1300"/>
              <a:t>Load-list creation using datasheets and expected power draw from each component in the system to choose adequate TI buck converter chips</a:t>
            </a:r>
            <a:endParaRPr sz="1300"/>
          </a:p>
          <a:p>
            <a:pPr indent="-311150" lvl="1" marL="914400" rtl="0" algn="l">
              <a:spcBef>
                <a:spcPts val="0"/>
              </a:spcBef>
              <a:spcAft>
                <a:spcPts val="0"/>
              </a:spcAft>
              <a:buSzPts val="1300"/>
              <a:buChar char="-"/>
            </a:pPr>
            <a:r>
              <a:rPr lang="en-US" sz="1300"/>
              <a:t>The use of signal layers and polygon pours for less power flow congestion</a:t>
            </a:r>
            <a:endParaRPr sz="1300"/>
          </a:p>
        </p:txBody>
      </p:sp>
      <p:sp>
        <p:nvSpPr>
          <p:cNvPr id="312" name="Google Shape;312;g34a053677a7_0_0"/>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pic>
        <p:nvPicPr>
          <p:cNvPr id="313" name="Google Shape;313;g34a053677a7_0_0" title="IMG_8842.HEIC"/>
          <p:cNvPicPr preferRelativeResize="0"/>
          <p:nvPr/>
        </p:nvPicPr>
        <p:blipFill rotWithShape="1">
          <a:blip r:embed="rId4">
            <a:alphaModFix/>
          </a:blip>
          <a:srcRect b="17647" l="15367" r="19324" t="15453"/>
          <a:stretch/>
        </p:blipFill>
        <p:spPr>
          <a:xfrm>
            <a:off x="5616840" y="1866050"/>
            <a:ext cx="2576133" cy="3155601"/>
          </a:xfrm>
          <a:prstGeom prst="rect">
            <a:avLst/>
          </a:prstGeom>
          <a:noFill/>
          <a:ln>
            <a:noFill/>
          </a:ln>
        </p:spPr>
      </p:pic>
      <p:sp>
        <p:nvSpPr>
          <p:cNvPr id="314" name="Google Shape;314;g34a053677a7_0_0"/>
          <p:cNvSpPr/>
          <p:nvPr/>
        </p:nvSpPr>
        <p:spPr>
          <a:xfrm rot="5400000">
            <a:off x="7503446" y="1541800"/>
            <a:ext cx="5646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15" name="Google Shape;315;g34a053677a7_0_0"/>
          <p:cNvSpPr txBox="1"/>
          <p:nvPr/>
        </p:nvSpPr>
        <p:spPr>
          <a:xfrm>
            <a:off x="7442927" y="1572550"/>
            <a:ext cx="6858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5V</a:t>
            </a:r>
            <a:endParaRPr sz="1000">
              <a:solidFill>
                <a:srgbClr val="000000"/>
              </a:solidFill>
            </a:endParaRPr>
          </a:p>
          <a:p>
            <a:pPr indent="0" lvl="0" marL="0" rtl="0" algn="ctr">
              <a:spcBef>
                <a:spcPts val="0"/>
              </a:spcBef>
              <a:spcAft>
                <a:spcPts val="0"/>
              </a:spcAft>
              <a:buNone/>
            </a:pPr>
            <a:r>
              <a:rPr lang="en-US" sz="1000">
                <a:solidFill>
                  <a:srgbClr val="000000"/>
                </a:solidFill>
              </a:rPr>
              <a:t>Output</a:t>
            </a:r>
            <a:endParaRPr sz="1000">
              <a:solidFill>
                <a:srgbClr val="000000"/>
              </a:solidFill>
            </a:endParaRPr>
          </a:p>
        </p:txBody>
      </p:sp>
      <p:sp>
        <p:nvSpPr>
          <p:cNvPr id="316" name="Google Shape;316;g34a053677a7_0_0"/>
          <p:cNvSpPr/>
          <p:nvPr/>
        </p:nvSpPr>
        <p:spPr>
          <a:xfrm rot="-5400000">
            <a:off x="5666983" y="4763500"/>
            <a:ext cx="6405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17" name="Google Shape;317;g34a053677a7_0_0"/>
          <p:cNvSpPr txBox="1"/>
          <p:nvPr/>
        </p:nvSpPr>
        <p:spPr>
          <a:xfrm>
            <a:off x="5709955" y="5125436"/>
            <a:ext cx="554700" cy="167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48V Input</a:t>
            </a:r>
            <a:endParaRPr sz="1000">
              <a:solidFill>
                <a:srgbClr val="000000"/>
              </a:solidFill>
            </a:endParaRPr>
          </a:p>
        </p:txBody>
      </p:sp>
      <p:sp>
        <p:nvSpPr>
          <p:cNvPr id="318" name="Google Shape;318;g34a053677a7_0_0"/>
          <p:cNvSpPr/>
          <p:nvPr/>
        </p:nvSpPr>
        <p:spPr>
          <a:xfrm rot="-5400000">
            <a:off x="7390596" y="4576401"/>
            <a:ext cx="6723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19" name="Google Shape;319;g34a053677a7_0_0"/>
          <p:cNvSpPr txBox="1"/>
          <p:nvPr/>
        </p:nvSpPr>
        <p:spPr>
          <a:xfrm>
            <a:off x="7413696" y="4850449"/>
            <a:ext cx="626100" cy="327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3V3 Output</a:t>
            </a:r>
            <a:endParaRPr sz="1000">
              <a:solidFill>
                <a:srgbClr val="000000"/>
              </a:solidFill>
            </a:endParaRPr>
          </a:p>
        </p:txBody>
      </p:sp>
      <p:sp>
        <p:nvSpPr>
          <p:cNvPr id="320" name="Google Shape;320;g34a053677a7_0_0"/>
          <p:cNvSpPr/>
          <p:nvPr/>
        </p:nvSpPr>
        <p:spPr>
          <a:xfrm rot="-5400000">
            <a:off x="6382340" y="4763500"/>
            <a:ext cx="6405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21" name="Google Shape;321;g34a053677a7_0_0"/>
          <p:cNvSpPr txBox="1"/>
          <p:nvPr/>
        </p:nvSpPr>
        <p:spPr>
          <a:xfrm>
            <a:off x="6359797" y="5125436"/>
            <a:ext cx="685800" cy="167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48V Output</a:t>
            </a:r>
            <a:endParaRPr sz="1000">
              <a:solidFill>
                <a:srgbClr val="000000"/>
              </a:solidFill>
            </a:endParaRPr>
          </a:p>
        </p:txBody>
      </p:sp>
      <p:sp>
        <p:nvSpPr>
          <p:cNvPr id="322" name="Google Shape;322;g34a053677a7_0_0"/>
          <p:cNvSpPr/>
          <p:nvPr/>
        </p:nvSpPr>
        <p:spPr>
          <a:xfrm>
            <a:off x="5310341" y="2887006"/>
            <a:ext cx="763200" cy="5646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23" name="Google Shape;323;g34a053677a7_0_0"/>
          <p:cNvSpPr txBox="1"/>
          <p:nvPr/>
        </p:nvSpPr>
        <p:spPr>
          <a:xfrm>
            <a:off x="5209500" y="2991799"/>
            <a:ext cx="6858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12V</a:t>
            </a:r>
            <a:endParaRPr sz="1000">
              <a:solidFill>
                <a:srgbClr val="000000"/>
              </a:solidFill>
            </a:endParaRPr>
          </a:p>
          <a:p>
            <a:pPr indent="0" lvl="0" marL="0" rtl="0" algn="ctr">
              <a:spcBef>
                <a:spcPts val="0"/>
              </a:spcBef>
              <a:spcAft>
                <a:spcPts val="0"/>
              </a:spcAft>
              <a:buNone/>
            </a:pPr>
            <a:r>
              <a:rPr lang="en-US" sz="1000">
                <a:solidFill>
                  <a:srgbClr val="000000"/>
                </a:solidFill>
              </a:rPr>
              <a:t>Output</a:t>
            </a:r>
            <a:endParaRPr sz="1000">
              <a:solidFill>
                <a:srgbClr val="000000"/>
              </a:solidFill>
            </a:endParaRPr>
          </a:p>
        </p:txBody>
      </p:sp>
      <p:sp>
        <p:nvSpPr>
          <p:cNvPr id="324" name="Google Shape;324;g34a053677a7_0_0"/>
          <p:cNvSpPr/>
          <p:nvPr/>
        </p:nvSpPr>
        <p:spPr>
          <a:xfrm flipH="1">
            <a:off x="7105296" y="4692212"/>
            <a:ext cx="308400" cy="394200"/>
          </a:xfrm>
          <a:prstGeom prst="bentUpArrow">
            <a:avLst>
              <a:gd fmla="val 25000" name="adj1"/>
              <a:gd fmla="val 25000" name="adj2"/>
              <a:gd fmla="val 25000" name="adj3"/>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25" name="Google Shape;325;g34a053677a7_0_0"/>
          <p:cNvSpPr txBox="1"/>
          <p:nvPr>
            <p:ph idx="1" type="body"/>
          </p:nvPr>
        </p:nvSpPr>
        <p:spPr>
          <a:xfrm>
            <a:off x="7344925" y="5396800"/>
            <a:ext cx="4599900" cy="1321800"/>
          </a:xfrm>
          <a:prstGeom prst="rect">
            <a:avLst/>
          </a:prstGeom>
          <a:noFill/>
          <a:ln>
            <a:noFill/>
          </a:ln>
        </p:spPr>
        <p:txBody>
          <a:bodyPr anchorCtr="0" anchor="t" bIns="45700" lIns="91425" spcFirstLastPara="1" rIns="91425" wrap="square" tIns="45700">
            <a:normAutofit/>
          </a:bodyPr>
          <a:lstStyle/>
          <a:p>
            <a:pPr indent="-317500" lvl="0" marL="457200" rtl="0" algn="l">
              <a:spcBef>
                <a:spcPts val="0"/>
              </a:spcBef>
              <a:spcAft>
                <a:spcPts val="0"/>
              </a:spcAft>
              <a:buSzPts val="1400"/>
              <a:buChar char="-"/>
            </a:pPr>
            <a:r>
              <a:rPr lang="en-US" sz="1400"/>
              <a:t>Protection Considerations</a:t>
            </a:r>
            <a:endParaRPr sz="1400"/>
          </a:p>
          <a:p>
            <a:pPr indent="-311150" lvl="1" marL="914400" rtl="0" algn="l">
              <a:spcBef>
                <a:spcPts val="0"/>
              </a:spcBef>
              <a:spcAft>
                <a:spcPts val="0"/>
              </a:spcAft>
              <a:buSzPts val="1300"/>
              <a:buChar char="-"/>
            </a:pPr>
            <a:r>
              <a:rPr lang="en-US" sz="1300"/>
              <a:t>In-line 5A fuse between the battery and Cobot to protect against overcurrent faults and shorts</a:t>
            </a:r>
            <a:endParaRPr sz="1300"/>
          </a:p>
          <a:p>
            <a:pPr indent="-311150" lvl="1" marL="914400" rtl="0" algn="l">
              <a:spcBef>
                <a:spcPts val="0"/>
              </a:spcBef>
              <a:spcAft>
                <a:spcPts val="0"/>
              </a:spcAft>
              <a:buSzPts val="1300"/>
              <a:buChar char="-"/>
            </a:pPr>
            <a:r>
              <a:rPr lang="en-US" sz="1300"/>
              <a:t>Implementation of a switch and input capacitor at the input to allow for quick disconnect of battery power and in-rush current </a:t>
            </a:r>
            <a:r>
              <a:rPr i="1" lang="en-US" sz="1300"/>
              <a:t>(*In progress)</a:t>
            </a:r>
            <a:endParaRPr sz="1300"/>
          </a:p>
        </p:txBody>
      </p:sp>
      <p:pic>
        <p:nvPicPr>
          <p:cNvPr id="326" name="Google Shape;326;g34a053677a7_0_0"/>
          <p:cNvPicPr preferRelativeResize="0"/>
          <p:nvPr/>
        </p:nvPicPr>
        <p:blipFill>
          <a:blip r:embed="rId5">
            <a:alphaModFix/>
          </a:blip>
          <a:stretch>
            <a:fillRect/>
          </a:stretch>
        </p:blipFill>
        <p:spPr>
          <a:xfrm>
            <a:off x="8464225" y="1757562"/>
            <a:ext cx="3367050" cy="2361724"/>
          </a:xfrm>
          <a:prstGeom prst="rect">
            <a:avLst/>
          </a:prstGeom>
          <a:noFill/>
          <a:ln>
            <a:noFill/>
          </a:ln>
        </p:spPr>
      </p:pic>
      <p:sp>
        <p:nvSpPr>
          <p:cNvPr id="327" name="Google Shape;327;g34a053677a7_0_0"/>
          <p:cNvSpPr/>
          <p:nvPr/>
        </p:nvSpPr>
        <p:spPr>
          <a:xfrm rot="-5389076">
            <a:off x="10082222" y="4475659"/>
            <a:ext cx="1227306" cy="13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g34a053677a7_0_0"/>
          <p:cNvSpPr/>
          <p:nvPr/>
        </p:nvSpPr>
        <p:spPr>
          <a:xfrm>
            <a:off x="9859925" y="4612838"/>
            <a:ext cx="1671900" cy="5646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g34a053677a7_0_0"/>
          <p:cNvSpPr txBox="1"/>
          <p:nvPr/>
        </p:nvSpPr>
        <p:spPr>
          <a:xfrm>
            <a:off x="9990868" y="4760145"/>
            <a:ext cx="1410000" cy="270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Power Supply PCB</a:t>
            </a:r>
            <a:endParaRPr sz="1000">
              <a:solidFill>
                <a:srgbClr val="000000"/>
              </a:solidFill>
            </a:endParaRPr>
          </a:p>
        </p:txBody>
      </p:sp>
      <p:sp>
        <p:nvSpPr>
          <p:cNvPr id="330" name="Google Shape;330;g34a053677a7_0_0"/>
          <p:cNvSpPr/>
          <p:nvPr/>
        </p:nvSpPr>
        <p:spPr>
          <a:xfrm>
            <a:off x="10245275" y="3260350"/>
            <a:ext cx="901200" cy="5340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4a053677a7_0_31"/>
          <p:cNvSpPr txBox="1"/>
          <p:nvPr>
            <p:ph type="title"/>
          </p:nvPr>
        </p:nvSpPr>
        <p:spPr>
          <a:xfrm>
            <a:off x="609600" y="74882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pic>
        <p:nvPicPr>
          <p:cNvPr id="336" name="Google Shape;336;g34a053677a7_0_31" title="IMG_7183.JPEG"/>
          <p:cNvPicPr preferRelativeResize="0"/>
          <p:nvPr/>
        </p:nvPicPr>
        <p:blipFill rotWithShape="1">
          <a:blip r:embed="rId3">
            <a:alphaModFix/>
          </a:blip>
          <a:srcRect b="14947" l="33931" r="34258" t="40620"/>
          <a:stretch/>
        </p:blipFill>
        <p:spPr>
          <a:xfrm>
            <a:off x="9181500" y="4742175"/>
            <a:ext cx="1212938" cy="1962301"/>
          </a:xfrm>
          <a:prstGeom prst="rect">
            <a:avLst/>
          </a:prstGeom>
          <a:noFill/>
          <a:ln cap="flat" cmpd="sng" w="28575">
            <a:solidFill>
              <a:srgbClr val="FF0000"/>
            </a:solidFill>
            <a:prstDash val="solid"/>
            <a:round/>
            <a:headEnd len="sm" w="sm" type="none"/>
            <a:tailEnd len="sm" w="sm" type="none"/>
          </a:ln>
        </p:spPr>
      </p:pic>
      <p:pic>
        <p:nvPicPr>
          <p:cNvPr id="337" name="Google Shape;337;g34a053677a7_0_31" title="IMG_7182.JPEG"/>
          <p:cNvPicPr preferRelativeResize="0"/>
          <p:nvPr/>
        </p:nvPicPr>
        <p:blipFill rotWithShape="1">
          <a:blip r:embed="rId4">
            <a:alphaModFix/>
          </a:blip>
          <a:srcRect b="20750" l="41640" r="31562" t="41520"/>
          <a:stretch/>
        </p:blipFill>
        <p:spPr>
          <a:xfrm>
            <a:off x="7968562" y="4742175"/>
            <a:ext cx="1212938" cy="1962301"/>
          </a:xfrm>
          <a:prstGeom prst="rect">
            <a:avLst/>
          </a:prstGeom>
          <a:noFill/>
          <a:ln cap="flat" cmpd="sng" w="28575">
            <a:solidFill>
              <a:srgbClr val="FF0000"/>
            </a:solidFill>
            <a:prstDash val="solid"/>
            <a:round/>
            <a:headEnd len="sm" w="sm" type="none"/>
            <a:tailEnd len="sm" w="sm" type="none"/>
          </a:ln>
        </p:spPr>
      </p:pic>
      <p:pic>
        <p:nvPicPr>
          <p:cNvPr id="338" name="Google Shape;338;g34a053677a7_0_31" title="IMG_7181.JPEG"/>
          <p:cNvPicPr preferRelativeResize="0"/>
          <p:nvPr/>
        </p:nvPicPr>
        <p:blipFill rotWithShape="1">
          <a:blip r:embed="rId5">
            <a:alphaModFix/>
          </a:blip>
          <a:srcRect b="19606" l="35806" r="32497" t="34259"/>
          <a:stretch/>
        </p:blipFill>
        <p:spPr>
          <a:xfrm>
            <a:off x="10394437" y="4742175"/>
            <a:ext cx="1212938" cy="1962301"/>
          </a:xfrm>
          <a:prstGeom prst="rect">
            <a:avLst/>
          </a:prstGeom>
          <a:noFill/>
          <a:ln cap="flat" cmpd="sng" w="28575">
            <a:solidFill>
              <a:srgbClr val="FF0000"/>
            </a:solidFill>
            <a:prstDash val="solid"/>
            <a:round/>
            <a:headEnd len="sm" w="sm" type="none"/>
            <a:tailEnd len="sm" w="sm" type="none"/>
          </a:ln>
        </p:spPr>
      </p:pic>
      <p:pic>
        <p:nvPicPr>
          <p:cNvPr id="339" name="Google Shape;339;g34a053677a7_0_31" title="IMG_7179.JPEG"/>
          <p:cNvPicPr preferRelativeResize="0"/>
          <p:nvPr/>
        </p:nvPicPr>
        <p:blipFill rotWithShape="1">
          <a:blip r:embed="rId6">
            <a:alphaModFix/>
          </a:blip>
          <a:srcRect b="20677" l="45952" r="24762" t="32507"/>
          <a:stretch/>
        </p:blipFill>
        <p:spPr>
          <a:xfrm>
            <a:off x="6755625" y="4742175"/>
            <a:ext cx="1212938" cy="1962301"/>
          </a:xfrm>
          <a:prstGeom prst="rect">
            <a:avLst/>
          </a:prstGeom>
          <a:noFill/>
          <a:ln cap="flat" cmpd="sng" w="28575">
            <a:solidFill>
              <a:srgbClr val="FF0000"/>
            </a:solidFill>
            <a:prstDash val="solid"/>
            <a:round/>
            <a:headEnd len="sm" w="sm" type="none"/>
            <a:tailEnd len="sm" w="sm" type="none"/>
          </a:ln>
        </p:spPr>
      </p:pic>
      <p:pic>
        <p:nvPicPr>
          <p:cNvPr id="340" name="Google Shape;340;g34a053677a7_0_31"/>
          <p:cNvPicPr preferRelativeResize="0"/>
          <p:nvPr/>
        </p:nvPicPr>
        <p:blipFill>
          <a:blip r:embed="rId7">
            <a:alphaModFix/>
          </a:blip>
          <a:stretch>
            <a:fillRect/>
          </a:stretch>
        </p:blipFill>
        <p:spPr>
          <a:xfrm>
            <a:off x="5354950" y="1512475"/>
            <a:ext cx="4929901" cy="3096324"/>
          </a:xfrm>
          <a:prstGeom prst="rect">
            <a:avLst/>
          </a:prstGeom>
          <a:noFill/>
          <a:ln>
            <a:noFill/>
          </a:ln>
        </p:spPr>
      </p:pic>
      <p:sp>
        <p:nvSpPr>
          <p:cNvPr id="341" name="Google Shape;341;g34a053677a7_0_31"/>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
        <p:nvSpPr>
          <p:cNvPr id="342" name="Google Shape;342;g34a053677a7_0_31"/>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Tested</a:t>
            </a:r>
            <a:endParaRPr b="1" sz="2000"/>
          </a:p>
          <a:p>
            <a:pPr indent="-317500" lvl="0" marL="457200" rtl="0" algn="l">
              <a:spcBef>
                <a:spcPts val="544"/>
              </a:spcBef>
              <a:spcAft>
                <a:spcPts val="0"/>
              </a:spcAft>
              <a:buSzPts val="1400"/>
              <a:buChar char="-"/>
            </a:pPr>
            <a:r>
              <a:rPr lang="en-US" sz="1400"/>
              <a:t>Capability of step-down circuitry</a:t>
            </a:r>
            <a:endParaRPr sz="1400"/>
          </a:p>
          <a:p>
            <a:pPr indent="-311150" lvl="1" marL="914400" rtl="0" algn="l">
              <a:spcBef>
                <a:spcPts val="0"/>
              </a:spcBef>
              <a:spcAft>
                <a:spcPts val="0"/>
              </a:spcAft>
              <a:buSzPts val="1300"/>
              <a:buChar char="-"/>
            </a:pPr>
            <a:r>
              <a:rPr lang="en-US" sz="1300"/>
              <a:t>PCB is able to take input and output the intended voltages successfully</a:t>
            </a:r>
            <a:endParaRPr sz="1300"/>
          </a:p>
          <a:p>
            <a:pPr indent="-317500" lvl="0" marL="457200" rtl="0" algn="l">
              <a:spcBef>
                <a:spcPts val="0"/>
              </a:spcBef>
              <a:spcAft>
                <a:spcPts val="0"/>
              </a:spcAft>
              <a:buSzPts val="1400"/>
              <a:buChar char="-"/>
            </a:pPr>
            <a:r>
              <a:rPr lang="en-US" sz="1400"/>
              <a:t>Voltage noise at output</a:t>
            </a:r>
            <a:endParaRPr sz="1400"/>
          </a:p>
          <a:p>
            <a:pPr indent="-311150" lvl="1" marL="914400" rtl="0" algn="l">
              <a:spcBef>
                <a:spcPts val="0"/>
              </a:spcBef>
              <a:spcAft>
                <a:spcPts val="0"/>
              </a:spcAft>
              <a:buSzPts val="1300"/>
              <a:buChar char="-"/>
            </a:pPr>
            <a:r>
              <a:rPr lang="en-US" sz="1300"/>
              <a:t>Some noise is present but did not cause </a:t>
            </a:r>
            <a:r>
              <a:rPr lang="en-US" sz="1300"/>
              <a:t>additional</a:t>
            </a:r>
            <a:r>
              <a:rPr lang="en-US" sz="1300"/>
              <a:t> issues during testing</a:t>
            </a:r>
            <a:endParaRPr sz="1300"/>
          </a:p>
          <a:p>
            <a:pPr indent="-317500" lvl="0" marL="457200" rtl="0" algn="l">
              <a:spcBef>
                <a:spcPts val="0"/>
              </a:spcBef>
              <a:spcAft>
                <a:spcPts val="0"/>
              </a:spcAft>
              <a:buSzPts val="1400"/>
              <a:buChar char="-"/>
            </a:pPr>
            <a:r>
              <a:rPr lang="en-US" sz="1400"/>
              <a:t>Load Handling</a:t>
            </a:r>
            <a:endParaRPr sz="1400"/>
          </a:p>
          <a:p>
            <a:pPr indent="-311150" lvl="1" marL="914400" rtl="0" algn="l">
              <a:spcBef>
                <a:spcPts val="0"/>
              </a:spcBef>
              <a:spcAft>
                <a:spcPts val="0"/>
              </a:spcAft>
              <a:buSzPts val="1300"/>
              <a:buChar char="-"/>
            </a:pPr>
            <a:r>
              <a:rPr lang="en-US" sz="1300"/>
              <a:t>Using an E-Load, tested that the PCB can continue to deliver the correct voltages even when experiencing maximum intended loading</a:t>
            </a:r>
            <a:endParaRPr sz="1300"/>
          </a:p>
          <a:p>
            <a:pPr indent="-317500" lvl="0" marL="457200" rtl="0" algn="l">
              <a:spcBef>
                <a:spcPts val="0"/>
              </a:spcBef>
              <a:spcAft>
                <a:spcPts val="0"/>
              </a:spcAft>
              <a:buSzPts val="1400"/>
              <a:buChar char="-"/>
            </a:pPr>
            <a:r>
              <a:rPr lang="en-US" sz="1400"/>
              <a:t>Battery Testing</a:t>
            </a:r>
            <a:endParaRPr sz="1400"/>
          </a:p>
          <a:p>
            <a:pPr indent="-311150" lvl="1" marL="914400" rtl="0" algn="l">
              <a:spcBef>
                <a:spcPts val="0"/>
              </a:spcBef>
              <a:spcAft>
                <a:spcPts val="0"/>
              </a:spcAft>
              <a:buSzPts val="1300"/>
              <a:buChar char="-"/>
            </a:pPr>
            <a:r>
              <a:rPr lang="en-US" sz="1300"/>
              <a:t>Using an E-Load, tested that the battery can deliver constant voltage when power demands increase suddenly </a:t>
            </a:r>
            <a:endParaRPr sz="1300"/>
          </a:p>
          <a:p>
            <a:pPr indent="-317500" lvl="0" marL="457200" rtl="0" algn="l">
              <a:spcBef>
                <a:spcPts val="0"/>
              </a:spcBef>
              <a:spcAft>
                <a:spcPts val="0"/>
              </a:spcAft>
              <a:buSzPts val="1400"/>
              <a:buChar char="-"/>
            </a:pPr>
            <a:r>
              <a:rPr lang="en-US" sz="1400"/>
              <a:t>Full System Integration Testing</a:t>
            </a:r>
            <a:endParaRPr sz="1400"/>
          </a:p>
          <a:p>
            <a:pPr indent="-311150" lvl="1" marL="914400" rtl="0" algn="l">
              <a:spcBef>
                <a:spcPts val="0"/>
              </a:spcBef>
              <a:spcAft>
                <a:spcPts val="0"/>
              </a:spcAft>
              <a:buSzPts val="1300"/>
              <a:buChar char="-"/>
            </a:pPr>
            <a:r>
              <a:rPr lang="en-US" sz="1300"/>
              <a:t>Ensured PCB could supply power to Cobot when </a:t>
            </a:r>
            <a:r>
              <a:rPr lang="en-US" sz="1300"/>
              <a:t>functioning</a:t>
            </a:r>
            <a:r>
              <a:rPr lang="en-US" sz="1300"/>
              <a:t> as intended</a:t>
            </a:r>
            <a:endParaRPr sz="1300"/>
          </a:p>
          <a:p>
            <a:pPr indent="-311150" lvl="1" marL="914400" rtl="0" algn="l">
              <a:spcBef>
                <a:spcPts val="0"/>
              </a:spcBef>
              <a:spcAft>
                <a:spcPts val="0"/>
              </a:spcAft>
              <a:buSzPts val="1300"/>
              <a:buChar char="-"/>
            </a:pPr>
            <a:r>
              <a:rPr lang="en-US" sz="1300"/>
              <a:t>Tested cobot can be fully operational with a </a:t>
            </a:r>
            <a:r>
              <a:rPr lang="en-US" sz="1300"/>
              <a:t>battery</a:t>
            </a:r>
            <a:r>
              <a:rPr lang="en-US" sz="1300"/>
              <a:t> as the power source </a:t>
            </a:r>
            <a:r>
              <a:rPr i="1" lang="en-US" sz="1300"/>
              <a:t>(*In progress)</a:t>
            </a:r>
            <a:endParaRPr i="1" sz="1300"/>
          </a:p>
        </p:txBody>
      </p:sp>
      <p:sp>
        <p:nvSpPr>
          <p:cNvPr id="343" name="Google Shape;343;g34a053677a7_0_31"/>
          <p:cNvSpPr/>
          <p:nvPr/>
        </p:nvSpPr>
        <p:spPr>
          <a:xfrm rot="10800000">
            <a:off x="10430300" y="2740238"/>
            <a:ext cx="1566900" cy="6408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44" name="Google Shape;344;g34a053677a7_0_31"/>
          <p:cNvSpPr txBox="1"/>
          <p:nvPr/>
        </p:nvSpPr>
        <p:spPr>
          <a:xfrm>
            <a:off x="10927350" y="2882738"/>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Noise at output terminals</a:t>
            </a:r>
            <a:endParaRPr sz="1000">
              <a:solidFill>
                <a:srgbClr val="000000"/>
              </a:solidFill>
            </a:endParaRPr>
          </a:p>
        </p:txBody>
      </p:sp>
      <p:sp>
        <p:nvSpPr>
          <p:cNvPr id="345" name="Google Shape;345;g34a053677a7_0_31"/>
          <p:cNvSpPr/>
          <p:nvPr/>
        </p:nvSpPr>
        <p:spPr>
          <a:xfrm>
            <a:off x="5096275" y="5453023"/>
            <a:ext cx="15669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46" name="Google Shape;346;g34a053677a7_0_31"/>
          <p:cNvSpPr txBox="1"/>
          <p:nvPr/>
        </p:nvSpPr>
        <p:spPr>
          <a:xfrm>
            <a:off x="5036175" y="5545413"/>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Output Voltages</a:t>
            </a:r>
            <a:endParaRPr sz="10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4a053677a7_0_53"/>
          <p:cNvSpPr txBox="1"/>
          <p:nvPr>
            <p:ph type="title"/>
          </p:nvPr>
        </p:nvSpPr>
        <p:spPr>
          <a:xfrm>
            <a:off x="609600" y="734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pic>
        <p:nvPicPr>
          <p:cNvPr id="352" name="Google Shape;352;g34a053677a7_0_53"/>
          <p:cNvPicPr preferRelativeResize="0"/>
          <p:nvPr/>
        </p:nvPicPr>
        <p:blipFill rotWithShape="1">
          <a:blip r:embed="rId3">
            <a:alphaModFix/>
          </a:blip>
          <a:srcRect b="0" l="1254" r="0" t="1332"/>
          <a:stretch/>
        </p:blipFill>
        <p:spPr>
          <a:xfrm>
            <a:off x="5489750" y="2039025"/>
            <a:ext cx="6258550" cy="3838425"/>
          </a:xfrm>
          <a:prstGeom prst="rect">
            <a:avLst/>
          </a:prstGeom>
          <a:noFill/>
          <a:ln cap="flat" cmpd="sng" w="9525">
            <a:solidFill>
              <a:schemeClr val="dk1"/>
            </a:solidFill>
            <a:prstDash val="solid"/>
            <a:round/>
            <a:headEnd len="sm" w="sm" type="none"/>
            <a:tailEnd len="sm" w="sm" type="none"/>
          </a:ln>
        </p:spPr>
      </p:pic>
      <p:sp>
        <p:nvSpPr>
          <p:cNvPr id="353" name="Google Shape;353;g34a053677a7_0_53"/>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
        <p:nvSpPr>
          <p:cNvPr id="354" name="Google Shape;354;g34a053677a7_0_53"/>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Validation </a:t>
            </a:r>
            <a:endParaRPr b="1" sz="2000"/>
          </a:p>
          <a:p>
            <a:pPr indent="-323850" lvl="0" marL="457200" rtl="0" algn="l">
              <a:spcBef>
                <a:spcPts val="544"/>
              </a:spcBef>
              <a:spcAft>
                <a:spcPts val="0"/>
              </a:spcAft>
              <a:buSzPts val="1500"/>
              <a:buChar char="-"/>
            </a:pPr>
            <a:r>
              <a:rPr lang="en-US" sz="1400"/>
              <a:t>PCB is outputting correct output voltages as expected</a:t>
            </a:r>
            <a:endParaRPr sz="1400"/>
          </a:p>
          <a:p>
            <a:pPr indent="-311150" lvl="1" marL="914400" rtl="0" algn="l">
              <a:spcBef>
                <a:spcPts val="0"/>
              </a:spcBef>
              <a:spcAft>
                <a:spcPts val="0"/>
              </a:spcAft>
              <a:buSzPts val="1300"/>
              <a:buChar char="-"/>
            </a:pPr>
            <a:r>
              <a:rPr i="1" lang="en-US" sz="1300"/>
              <a:t>3.2.3.1.3: Voltage Step-Down</a:t>
            </a:r>
            <a:endParaRPr i="1" sz="1300"/>
          </a:p>
          <a:p>
            <a:pPr indent="-317500" lvl="0" marL="457200" rtl="0" algn="l">
              <a:spcBef>
                <a:spcPts val="0"/>
              </a:spcBef>
              <a:spcAft>
                <a:spcPts val="0"/>
              </a:spcAft>
              <a:buSzPts val="1400"/>
              <a:buChar char="-"/>
            </a:pPr>
            <a:r>
              <a:rPr lang="en-US" sz="1400"/>
              <a:t>Noise at output is within reason and not causing issues </a:t>
            </a:r>
            <a:r>
              <a:rPr lang="en-US" sz="1400"/>
              <a:t>throughout</a:t>
            </a:r>
            <a:r>
              <a:rPr lang="en-US" sz="1400"/>
              <a:t> the system</a:t>
            </a:r>
            <a:endParaRPr sz="1400"/>
          </a:p>
          <a:p>
            <a:pPr indent="-311150" lvl="1" marL="914400" rtl="0" algn="l">
              <a:spcBef>
                <a:spcPts val="0"/>
              </a:spcBef>
              <a:spcAft>
                <a:spcPts val="0"/>
              </a:spcAft>
              <a:buSzPts val="1300"/>
              <a:buChar char="-"/>
            </a:pPr>
            <a:r>
              <a:rPr i="1" lang="en-US" sz="1300"/>
              <a:t>3.2.3.2.5: Output DC Voltage</a:t>
            </a:r>
            <a:endParaRPr i="1" sz="1300"/>
          </a:p>
          <a:p>
            <a:pPr indent="-317500" lvl="0" marL="457200" rtl="0" algn="l">
              <a:spcBef>
                <a:spcPts val="0"/>
              </a:spcBef>
              <a:spcAft>
                <a:spcPts val="0"/>
              </a:spcAft>
              <a:buSzPts val="1400"/>
              <a:buChar char="-"/>
            </a:pPr>
            <a:r>
              <a:rPr lang="en-US" sz="1400"/>
              <a:t>PCB can continue to supply reliable output voltage when current load is present</a:t>
            </a:r>
            <a:endParaRPr sz="1400"/>
          </a:p>
          <a:p>
            <a:pPr indent="-311150" lvl="1" marL="914400" rtl="0" algn="l">
              <a:spcBef>
                <a:spcPts val="0"/>
              </a:spcBef>
              <a:spcAft>
                <a:spcPts val="0"/>
              </a:spcAft>
              <a:buSzPts val="1300"/>
              <a:buChar char="-"/>
            </a:pPr>
            <a:r>
              <a:rPr i="1" lang="en-US" sz="1300"/>
              <a:t>3.2.3.2.7: Handling Load</a:t>
            </a:r>
            <a:endParaRPr i="1" sz="1300"/>
          </a:p>
          <a:p>
            <a:pPr indent="-317500" lvl="0" marL="457200" rtl="0" algn="l">
              <a:spcBef>
                <a:spcPts val="0"/>
              </a:spcBef>
              <a:spcAft>
                <a:spcPts val="0"/>
              </a:spcAft>
              <a:buSzPts val="1400"/>
              <a:buChar char="-"/>
            </a:pPr>
            <a:r>
              <a:rPr lang="en-US" sz="1400"/>
              <a:t>Battery is capable of supplying a constant output when current demands quickly change</a:t>
            </a:r>
            <a:endParaRPr sz="1400"/>
          </a:p>
          <a:p>
            <a:pPr indent="-311150" lvl="1" marL="914400" rtl="0" algn="l">
              <a:spcBef>
                <a:spcPts val="0"/>
              </a:spcBef>
              <a:spcAft>
                <a:spcPts val="0"/>
              </a:spcAft>
              <a:buSzPts val="1300"/>
              <a:buChar char="-"/>
            </a:pPr>
            <a:r>
              <a:rPr i="1" lang="en-US" sz="1300"/>
              <a:t>3.2.3.1.1: Input Voltage</a:t>
            </a:r>
            <a:endParaRPr i="1" sz="1300"/>
          </a:p>
          <a:p>
            <a:pPr indent="-317500" lvl="0" marL="457200" rtl="0" algn="l">
              <a:spcBef>
                <a:spcPts val="0"/>
              </a:spcBef>
              <a:spcAft>
                <a:spcPts val="0"/>
              </a:spcAft>
              <a:buSzPts val="1400"/>
              <a:buChar char="-"/>
            </a:pPr>
            <a:r>
              <a:rPr lang="en-US" sz="1400"/>
              <a:t>Full System Integration and Functionality </a:t>
            </a:r>
            <a:endParaRPr sz="1400"/>
          </a:p>
          <a:p>
            <a:pPr indent="-311150" lvl="1" marL="914400" rtl="0" algn="l">
              <a:spcBef>
                <a:spcPts val="0"/>
              </a:spcBef>
              <a:spcAft>
                <a:spcPts val="0"/>
              </a:spcAft>
              <a:buSzPts val="1300"/>
              <a:buChar char="-"/>
            </a:pPr>
            <a:r>
              <a:rPr lang="en-US" sz="1300"/>
              <a:t>When using bench power supply, the Cobot works as intended, and the power PCB is able to supply reliable power to all components </a:t>
            </a:r>
            <a:endParaRPr sz="1300"/>
          </a:p>
          <a:p>
            <a:pPr indent="-311150" lvl="1" marL="914400" rtl="0" algn="l">
              <a:spcBef>
                <a:spcPts val="0"/>
              </a:spcBef>
              <a:spcAft>
                <a:spcPts val="0"/>
              </a:spcAft>
              <a:buSzPts val="1300"/>
              <a:buChar char="-"/>
            </a:pPr>
            <a:r>
              <a:rPr lang="en-US" sz="1300"/>
              <a:t>With battery as power supply, inrush current is causing our fuse to blow. To fix this, a capacitor will be added from power to ground to absorb any current spiking. </a:t>
            </a:r>
            <a:r>
              <a:rPr i="1" lang="en-US" sz="1300"/>
              <a:t>(This is still in progress and to be validated soon.)</a:t>
            </a:r>
            <a:endParaRPr sz="1300"/>
          </a:p>
        </p:txBody>
      </p:sp>
      <p:sp>
        <p:nvSpPr>
          <p:cNvPr id="355" name="Google Shape;355;g34a053677a7_0_53"/>
          <p:cNvSpPr/>
          <p:nvPr/>
        </p:nvSpPr>
        <p:spPr>
          <a:xfrm>
            <a:off x="7752950" y="6262850"/>
            <a:ext cx="330300" cy="160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g34a053677a7_0_53"/>
          <p:cNvSpPr/>
          <p:nvPr/>
        </p:nvSpPr>
        <p:spPr>
          <a:xfrm>
            <a:off x="7752950" y="6495350"/>
            <a:ext cx="330300" cy="160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g34a053677a7_0_53"/>
          <p:cNvSpPr txBox="1"/>
          <p:nvPr/>
        </p:nvSpPr>
        <p:spPr>
          <a:xfrm>
            <a:off x="8083250" y="6233900"/>
            <a:ext cx="1551900" cy="218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sz="1000"/>
              <a:t>Actual Voltage Output</a:t>
            </a:r>
            <a:endParaRPr sz="1000">
              <a:solidFill>
                <a:srgbClr val="000000"/>
              </a:solidFill>
            </a:endParaRPr>
          </a:p>
        </p:txBody>
      </p:sp>
      <p:sp>
        <p:nvSpPr>
          <p:cNvPr id="358" name="Google Shape;358;g34a053677a7_0_53"/>
          <p:cNvSpPr txBox="1"/>
          <p:nvPr/>
        </p:nvSpPr>
        <p:spPr>
          <a:xfrm>
            <a:off x="8083250" y="6466400"/>
            <a:ext cx="1551900" cy="218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sz="1000"/>
              <a:t>Expected Voltage Output</a:t>
            </a:r>
            <a:endParaRPr sz="1000">
              <a:solidFill>
                <a:srgbClr val="000000"/>
              </a:solidFill>
            </a:endParaRPr>
          </a:p>
        </p:txBody>
      </p:sp>
      <p:sp>
        <p:nvSpPr>
          <p:cNvPr id="359" name="Google Shape;359;g34a053677a7_0_53"/>
          <p:cNvSpPr/>
          <p:nvPr/>
        </p:nvSpPr>
        <p:spPr>
          <a:xfrm>
            <a:off x="7602775" y="5949775"/>
            <a:ext cx="2032500" cy="80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g34a053677a7_0_53"/>
          <p:cNvSpPr txBox="1"/>
          <p:nvPr/>
        </p:nvSpPr>
        <p:spPr>
          <a:xfrm>
            <a:off x="8327125" y="6006388"/>
            <a:ext cx="583800" cy="218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000"/>
              <a:t>Key</a:t>
            </a:r>
            <a:endParaRPr b="1" sz="1000">
              <a:solidFill>
                <a:srgbClr val="000000"/>
              </a:solidFill>
            </a:endParaRPr>
          </a:p>
        </p:txBody>
      </p:sp>
      <p:sp>
        <p:nvSpPr>
          <p:cNvPr id="361" name="Google Shape;361;g34a053677a7_0_53"/>
          <p:cNvSpPr txBox="1"/>
          <p:nvPr/>
        </p:nvSpPr>
        <p:spPr>
          <a:xfrm>
            <a:off x="6952076" y="1610888"/>
            <a:ext cx="3333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100"/>
              <a:t>Output Voltage vs Current Load: Voltage Drop</a:t>
            </a:r>
            <a:endParaRPr b="1" sz="11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495650226b_0_46"/>
          <p:cNvSpPr txBox="1"/>
          <p:nvPr>
            <p:ph type="title"/>
          </p:nvPr>
        </p:nvSpPr>
        <p:spPr>
          <a:xfrm>
            <a:off x="609600" y="946840"/>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367" name="Google Shape;367;g3495650226b_0_46"/>
          <p:cNvSpPr txBox="1"/>
          <p:nvPr>
            <p:ph idx="1" type="body"/>
          </p:nvPr>
        </p:nvSpPr>
        <p:spPr>
          <a:xfrm>
            <a:off x="609600" y="1980000"/>
            <a:ext cx="6707100" cy="4637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544"/>
              </a:spcBef>
              <a:spcAft>
                <a:spcPts val="0"/>
              </a:spcAft>
              <a:buNone/>
            </a:pPr>
            <a:r>
              <a:rPr b="1" lang="en-US" sz="2100"/>
              <a:t>Challenges Encountered</a:t>
            </a:r>
            <a:endParaRPr b="1" sz="2100"/>
          </a:p>
          <a:p>
            <a:pPr indent="-259080" lvl="0" marL="342900" rtl="0" algn="l">
              <a:lnSpc>
                <a:spcPct val="90000"/>
              </a:lnSpc>
              <a:spcBef>
                <a:spcPts val="544"/>
              </a:spcBef>
              <a:spcAft>
                <a:spcPts val="0"/>
              </a:spcAft>
              <a:buClr>
                <a:schemeClr val="dk1"/>
              </a:buClr>
              <a:buSzPts val="1400"/>
              <a:buChar char="•"/>
            </a:pPr>
            <a:r>
              <a:rPr b="1" lang="en-US" sz="1400"/>
              <a:t>Board layout</a:t>
            </a:r>
            <a:endParaRPr b="1" sz="1400"/>
          </a:p>
          <a:p>
            <a:pPr indent="-190500" lvl="1" marL="742950" rtl="0" algn="l">
              <a:lnSpc>
                <a:spcPct val="90000"/>
              </a:lnSpc>
              <a:spcBef>
                <a:spcPts val="544"/>
              </a:spcBef>
              <a:spcAft>
                <a:spcPts val="0"/>
              </a:spcAft>
              <a:buSzPts val="300"/>
              <a:buChar char="–"/>
            </a:pPr>
            <a:r>
              <a:rPr b="1" i="1" lang="en-US" sz="1300"/>
              <a:t>Challenge</a:t>
            </a:r>
            <a:r>
              <a:rPr lang="en-US" sz="1300"/>
              <a:t>: From 403, the board design was not </a:t>
            </a:r>
            <a:r>
              <a:rPr lang="en-US" sz="1300"/>
              <a:t>adequate</a:t>
            </a:r>
            <a:r>
              <a:rPr lang="en-US" sz="1300"/>
              <a:t> to handle the application of high voltage and current, which led to issues.</a:t>
            </a:r>
            <a:endParaRPr sz="1300"/>
          </a:p>
          <a:p>
            <a:pPr indent="-254000" lvl="1" marL="742950" rtl="0" algn="l">
              <a:lnSpc>
                <a:spcPct val="90000"/>
              </a:lnSpc>
              <a:spcBef>
                <a:spcPts val="544"/>
              </a:spcBef>
              <a:spcAft>
                <a:spcPts val="0"/>
              </a:spcAft>
              <a:buSzPts val="1300"/>
              <a:buChar char="–"/>
            </a:pPr>
            <a:r>
              <a:rPr b="1" i="1" lang="en-US" sz="1300"/>
              <a:t>Solution</a:t>
            </a:r>
            <a:r>
              <a:rPr lang="en-US" sz="1300"/>
              <a:t>: Using polygon pours and signal layers, the PCB had more success with the intended application</a:t>
            </a:r>
            <a:endParaRPr sz="1300"/>
          </a:p>
          <a:p>
            <a:pPr indent="-317500" lvl="0" marL="342900" rtl="0" algn="l">
              <a:lnSpc>
                <a:spcPct val="90000"/>
              </a:lnSpc>
              <a:spcBef>
                <a:spcPts val="544"/>
              </a:spcBef>
              <a:spcAft>
                <a:spcPts val="0"/>
              </a:spcAft>
              <a:buSzPts val="1400"/>
              <a:buChar char="•"/>
            </a:pPr>
            <a:r>
              <a:rPr b="1" lang="en-US" sz="1400"/>
              <a:t>Shorting Signals</a:t>
            </a:r>
            <a:endParaRPr b="1" sz="1400"/>
          </a:p>
          <a:p>
            <a:pPr indent="-254000" lvl="1" marL="742950" rtl="0" algn="l">
              <a:lnSpc>
                <a:spcPct val="90000"/>
              </a:lnSpc>
              <a:spcBef>
                <a:spcPts val="544"/>
              </a:spcBef>
              <a:spcAft>
                <a:spcPts val="0"/>
              </a:spcAft>
              <a:buSzPts val="1300"/>
              <a:buChar char="–"/>
            </a:pPr>
            <a:r>
              <a:rPr b="1" i="1" lang="en-US" sz="1300"/>
              <a:t>Challenge: </a:t>
            </a:r>
            <a:r>
              <a:rPr lang="en-US" sz="1300"/>
              <a:t>When testing during integration, certain tests, such as flashing the MCU or powering the board on and off quickly, would cause the power supply PCB to enter an undefined state and send the chips into protection mode, presenting as a short.</a:t>
            </a:r>
            <a:endParaRPr sz="1300"/>
          </a:p>
          <a:p>
            <a:pPr indent="-254000" lvl="1" marL="742950" rtl="0" algn="l">
              <a:lnSpc>
                <a:spcPct val="90000"/>
              </a:lnSpc>
              <a:spcBef>
                <a:spcPts val="544"/>
              </a:spcBef>
              <a:spcAft>
                <a:spcPts val="0"/>
              </a:spcAft>
              <a:buSzPts val="1300"/>
              <a:buChar char="–"/>
            </a:pPr>
            <a:r>
              <a:rPr b="1" i="1" lang="en-US" sz="1300"/>
              <a:t>Solution: </a:t>
            </a:r>
            <a:r>
              <a:rPr lang="en-US" sz="1300"/>
              <a:t>We found that the power supply must be connected to the power supply PCB first, and then the launch pad is able to be connected and flash the MCU. We also found that the circuit needs a few moments to drain excess current before </a:t>
            </a:r>
            <a:r>
              <a:rPr lang="en-US" sz="1300"/>
              <a:t>turning</a:t>
            </a:r>
            <a:r>
              <a:rPr lang="en-US" sz="1300"/>
              <a:t> the power </a:t>
            </a:r>
            <a:r>
              <a:rPr lang="en-US" sz="1300"/>
              <a:t>supply</a:t>
            </a:r>
            <a:r>
              <a:rPr lang="en-US" sz="1300"/>
              <a:t> back on. </a:t>
            </a:r>
            <a:endParaRPr sz="1300"/>
          </a:p>
          <a:p>
            <a:pPr indent="-317500" lvl="0" marL="342900" rtl="0" algn="l">
              <a:lnSpc>
                <a:spcPct val="90000"/>
              </a:lnSpc>
              <a:spcBef>
                <a:spcPts val="544"/>
              </a:spcBef>
              <a:spcAft>
                <a:spcPts val="0"/>
              </a:spcAft>
              <a:buSzPts val="1400"/>
              <a:buChar char="•"/>
            </a:pPr>
            <a:r>
              <a:rPr b="1" lang="en-US" sz="1400"/>
              <a:t>Inrush Current</a:t>
            </a:r>
            <a:endParaRPr b="1" sz="1400"/>
          </a:p>
          <a:p>
            <a:pPr indent="-254000" lvl="1" marL="742950" rtl="0" algn="l">
              <a:lnSpc>
                <a:spcPct val="90000"/>
              </a:lnSpc>
              <a:spcBef>
                <a:spcPts val="544"/>
              </a:spcBef>
              <a:spcAft>
                <a:spcPts val="0"/>
              </a:spcAft>
              <a:buSzPts val="1300"/>
              <a:buChar char="–"/>
            </a:pPr>
            <a:r>
              <a:rPr b="1" i="1" lang="en-US" sz="1300"/>
              <a:t>Challenge: </a:t>
            </a:r>
            <a:r>
              <a:rPr lang="en-US" sz="1300"/>
              <a:t>Inrush current from the battery is causing the fuse to blow and </a:t>
            </a:r>
            <a:r>
              <a:rPr lang="en-US" sz="1300"/>
              <a:t>prohibiting</a:t>
            </a:r>
            <a:r>
              <a:rPr lang="en-US" sz="1300"/>
              <a:t> our Cobot from working.</a:t>
            </a:r>
            <a:endParaRPr sz="1300"/>
          </a:p>
          <a:p>
            <a:pPr indent="-254000" lvl="1" marL="742950" rtl="0" algn="l">
              <a:lnSpc>
                <a:spcPct val="90000"/>
              </a:lnSpc>
              <a:spcBef>
                <a:spcPts val="544"/>
              </a:spcBef>
              <a:spcAft>
                <a:spcPts val="0"/>
              </a:spcAft>
              <a:buSzPts val="1300"/>
              <a:buChar char="–"/>
            </a:pPr>
            <a:r>
              <a:rPr b="1" i="1" lang="en-US" sz="1300"/>
              <a:t>Solution: </a:t>
            </a:r>
            <a:r>
              <a:rPr lang="en-US" sz="1300"/>
              <a:t>Adding a switch and capacitor from </a:t>
            </a:r>
            <a:r>
              <a:rPr lang="en-US" sz="1300"/>
              <a:t>power</a:t>
            </a:r>
            <a:r>
              <a:rPr lang="en-US" sz="1300"/>
              <a:t> to </a:t>
            </a:r>
            <a:r>
              <a:rPr lang="en-US" sz="1300"/>
              <a:t>ground</a:t>
            </a:r>
            <a:r>
              <a:rPr lang="en-US" sz="1300"/>
              <a:t> to absorb current spiking </a:t>
            </a:r>
            <a:r>
              <a:rPr lang="en-US" sz="1300"/>
              <a:t>should</a:t>
            </a:r>
            <a:r>
              <a:rPr lang="en-US" sz="1300"/>
              <a:t> solve this issue.</a:t>
            </a:r>
            <a:endParaRPr sz="1300"/>
          </a:p>
        </p:txBody>
      </p:sp>
      <p:sp>
        <p:nvSpPr>
          <p:cNvPr id="368" name="Google Shape;368;g3495650226b_0_4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pic>
        <p:nvPicPr>
          <p:cNvPr id="369" name="Google Shape;369;g3495650226b_0_46"/>
          <p:cNvPicPr preferRelativeResize="0"/>
          <p:nvPr/>
        </p:nvPicPr>
        <p:blipFill>
          <a:blip r:embed="rId3">
            <a:alphaModFix/>
          </a:blip>
          <a:stretch>
            <a:fillRect/>
          </a:stretch>
        </p:blipFill>
        <p:spPr>
          <a:xfrm>
            <a:off x="9480125" y="4031350"/>
            <a:ext cx="2711876" cy="2696551"/>
          </a:xfrm>
          <a:prstGeom prst="rect">
            <a:avLst/>
          </a:prstGeom>
          <a:noFill/>
          <a:ln>
            <a:noFill/>
          </a:ln>
        </p:spPr>
      </p:pic>
      <p:pic>
        <p:nvPicPr>
          <p:cNvPr id="370" name="Google Shape;370;g3495650226b_0_46"/>
          <p:cNvPicPr preferRelativeResize="0"/>
          <p:nvPr/>
        </p:nvPicPr>
        <p:blipFill>
          <a:blip r:embed="rId4">
            <a:alphaModFix/>
          </a:blip>
          <a:stretch>
            <a:fillRect/>
          </a:stretch>
        </p:blipFill>
        <p:spPr>
          <a:xfrm>
            <a:off x="7498750" y="1750550"/>
            <a:ext cx="2258978" cy="3165500"/>
          </a:xfrm>
          <a:prstGeom prst="rect">
            <a:avLst/>
          </a:prstGeom>
          <a:noFill/>
          <a:ln>
            <a:noFill/>
          </a:ln>
        </p:spPr>
      </p:pic>
      <p:sp>
        <p:nvSpPr>
          <p:cNvPr id="371" name="Google Shape;371;g3495650226b_0_46"/>
          <p:cNvSpPr/>
          <p:nvPr/>
        </p:nvSpPr>
        <p:spPr>
          <a:xfrm>
            <a:off x="7913225" y="5483048"/>
            <a:ext cx="15669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72" name="Google Shape;372;g3495650226b_0_46"/>
          <p:cNvSpPr txBox="1"/>
          <p:nvPr/>
        </p:nvSpPr>
        <p:spPr>
          <a:xfrm>
            <a:off x="7853125" y="5575438"/>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Battery used in Cobot</a:t>
            </a:r>
            <a:endParaRPr sz="1000">
              <a:solidFill>
                <a:srgbClr val="000000"/>
              </a:solidFill>
            </a:endParaRPr>
          </a:p>
        </p:txBody>
      </p:sp>
      <p:sp>
        <p:nvSpPr>
          <p:cNvPr id="373" name="Google Shape;373;g3495650226b_0_46"/>
          <p:cNvSpPr/>
          <p:nvPr/>
        </p:nvSpPr>
        <p:spPr>
          <a:xfrm rot="10800000">
            <a:off x="9939763" y="2722050"/>
            <a:ext cx="16470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74" name="Google Shape;374;g3495650226b_0_46"/>
          <p:cNvSpPr txBox="1"/>
          <p:nvPr/>
        </p:nvSpPr>
        <p:spPr>
          <a:xfrm>
            <a:off x="10506925" y="2722057"/>
            <a:ext cx="1119900" cy="540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Schematic including polygon pours</a:t>
            </a:r>
            <a:endParaRPr sz="10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497c3eb98c_0_139"/>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381" name="Google Shape;381;g3497c3eb98c_0_139"/>
          <p:cNvSpPr txBox="1"/>
          <p:nvPr>
            <p:ph idx="1" type="body"/>
          </p:nvPr>
        </p:nvSpPr>
        <p:spPr>
          <a:xfrm>
            <a:off x="294400" y="2192825"/>
            <a:ext cx="4806000" cy="40770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b="1" lang="en-US" sz="1800"/>
              <a:t>Design:</a:t>
            </a:r>
            <a:br>
              <a:rPr lang="en-US" sz="1400"/>
            </a:br>
            <a:br>
              <a:rPr lang="en-US" sz="1400"/>
            </a:br>
            <a:r>
              <a:rPr b="1" lang="en-US" sz="1400"/>
              <a:t>Software: </a:t>
            </a:r>
            <a:endParaRPr b="1" sz="1400"/>
          </a:p>
          <a:p>
            <a:pPr indent="-285750" lvl="0" marL="285750" rtl="0" algn="l">
              <a:spcBef>
                <a:spcPts val="0"/>
              </a:spcBef>
              <a:spcAft>
                <a:spcPts val="0"/>
              </a:spcAft>
              <a:buSzPts val="1400"/>
              <a:buChar char="-"/>
            </a:pPr>
            <a:r>
              <a:rPr lang="en-US" sz="1400"/>
              <a:t>FlutterFlow, Arduino IDE</a:t>
            </a:r>
            <a:endParaRPr sz="1400"/>
          </a:p>
          <a:p>
            <a:pPr indent="0" lvl="0" marL="0" rtl="0" algn="l">
              <a:spcBef>
                <a:spcPts val="500"/>
              </a:spcBef>
              <a:spcAft>
                <a:spcPts val="0"/>
              </a:spcAft>
              <a:buClr>
                <a:schemeClr val="dk1"/>
              </a:buClr>
              <a:buFont typeface="Arial"/>
              <a:buNone/>
            </a:pPr>
            <a:r>
              <a:rPr b="1" lang="en-US" sz="1400"/>
              <a:t>Mobile Application:</a:t>
            </a:r>
            <a:endParaRPr b="1" sz="1400"/>
          </a:p>
          <a:p>
            <a:pPr indent="-285750" lvl="0" marL="285750" rtl="0" algn="l">
              <a:spcBef>
                <a:spcPts val="0"/>
              </a:spcBef>
              <a:spcAft>
                <a:spcPts val="0"/>
              </a:spcAft>
              <a:buSzPts val="1400"/>
              <a:buChar char="-"/>
            </a:pPr>
            <a:r>
              <a:rPr lang="en-US" sz="1400"/>
              <a:t>iOS compatible (iPad/iPhone)</a:t>
            </a:r>
            <a:endParaRPr sz="1400"/>
          </a:p>
          <a:p>
            <a:pPr indent="-285750" lvl="0" marL="285750" rtl="0" algn="l">
              <a:spcBef>
                <a:spcPts val="0"/>
              </a:spcBef>
              <a:spcAft>
                <a:spcPts val="0"/>
              </a:spcAft>
              <a:buSzPts val="1400"/>
              <a:buChar char="-"/>
            </a:pPr>
            <a:r>
              <a:rPr lang="en-US" sz="1400"/>
              <a:t>Connected via Bluetooth (ESP-32)</a:t>
            </a:r>
            <a:endParaRPr sz="1400"/>
          </a:p>
          <a:p>
            <a:pPr indent="0" lvl="0" marL="0" rtl="0" algn="l">
              <a:spcBef>
                <a:spcPts val="500"/>
              </a:spcBef>
              <a:spcAft>
                <a:spcPts val="0"/>
              </a:spcAft>
              <a:buClr>
                <a:schemeClr val="dk1"/>
              </a:buClr>
              <a:buFont typeface="Arial"/>
              <a:buNone/>
            </a:pPr>
            <a:r>
              <a:rPr b="1" lang="en-US" sz="1400"/>
              <a:t>Wireless Connectivity:</a:t>
            </a:r>
            <a:endParaRPr sz="1400"/>
          </a:p>
          <a:p>
            <a:pPr indent="-285750" lvl="0" marL="285750" rtl="0" algn="l">
              <a:spcBef>
                <a:spcPts val="0"/>
              </a:spcBef>
              <a:spcAft>
                <a:spcPts val="0"/>
              </a:spcAft>
              <a:buSzPts val="1400"/>
              <a:buChar char="-"/>
            </a:pPr>
            <a:r>
              <a:rPr lang="en-US" sz="1400"/>
              <a:t>IOS --&gt; ESP-32 --&gt; C2000 MCU</a:t>
            </a:r>
            <a:endParaRPr sz="1400"/>
          </a:p>
          <a:p>
            <a:pPr indent="0" lvl="0" marL="0" rtl="0" algn="l">
              <a:spcBef>
                <a:spcPts val="360"/>
              </a:spcBef>
              <a:spcAft>
                <a:spcPts val="0"/>
              </a:spcAft>
              <a:buNone/>
            </a:pPr>
            <a:r>
              <a:rPr i="1" lang="en-US" sz="1000"/>
              <a:t>  *reverse functionality as well</a:t>
            </a:r>
            <a:endParaRPr i="1" sz="1000"/>
          </a:p>
          <a:p>
            <a:pPr indent="0" lvl="0" marL="0" rtl="0" algn="l">
              <a:spcBef>
                <a:spcPts val="360"/>
              </a:spcBef>
              <a:spcAft>
                <a:spcPts val="0"/>
              </a:spcAft>
              <a:buNone/>
            </a:pPr>
            <a:br>
              <a:rPr lang="en-US" sz="1000"/>
            </a:br>
            <a:r>
              <a:rPr b="1" lang="en-US" sz="1400">
                <a:solidFill>
                  <a:srgbClr val="000000"/>
                </a:solidFill>
              </a:rPr>
              <a:t>List of Bluetooth Functions: </a:t>
            </a:r>
            <a:endParaRPr b="1" sz="1400">
              <a:solidFill>
                <a:srgbClr val="000000"/>
              </a:solidFill>
            </a:endParaRPr>
          </a:p>
          <a:p>
            <a:pPr indent="0" lvl="0" marL="0" rtl="0" algn="l">
              <a:spcBef>
                <a:spcPts val="0"/>
              </a:spcBef>
              <a:spcAft>
                <a:spcPts val="0"/>
              </a:spcAft>
              <a:buNone/>
            </a:pPr>
            <a:r>
              <a:rPr lang="en-US" sz="1400">
                <a:solidFill>
                  <a:srgbClr val="000000"/>
                </a:solidFill>
              </a:rPr>
              <a:t>1. connectDevice	      2. disconnectDevice</a:t>
            </a:r>
            <a:endParaRPr sz="1400">
              <a:solidFill>
                <a:srgbClr val="000000"/>
              </a:solidFill>
            </a:endParaRPr>
          </a:p>
          <a:p>
            <a:pPr indent="0" lvl="0" marL="0" rtl="0" algn="l">
              <a:spcBef>
                <a:spcPts val="0"/>
              </a:spcBef>
              <a:spcAft>
                <a:spcPts val="0"/>
              </a:spcAft>
              <a:buNone/>
            </a:pPr>
            <a:r>
              <a:rPr lang="en-US" sz="1400">
                <a:solidFill>
                  <a:srgbClr val="000000"/>
                </a:solidFill>
              </a:rPr>
              <a:t>3. findDevices	      4. getConnectedDevices</a:t>
            </a:r>
            <a:endParaRPr sz="1400">
              <a:solidFill>
                <a:srgbClr val="000000"/>
              </a:solidFill>
            </a:endParaRPr>
          </a:p>
          <a:p>
            <a:pPr indent="0" lvl="0" marL="0" rtl="0" algn="l">
              <a:spcBef>
                <a:spcPts val="0"/>
              </a:spcBef>
              <a:spcAft>
                <a:spcPts val="0"/>
              </a:spcAft>
              <a:buNone/>
            </a:pPr>
            <a:r>
              <a:rPr lang="en-US" sz="1400">
                <a:solidFill>
                  <a:srgbClr val="000000"/>
                </a:solidFill>
              </a:rPr>
              <a:t>5. getRssi		      6. isBluetoothEnabled</a:t>
            </a:r>
            <a:endParaRPr sz="1400">
              <a:solidFill>
                <a:srgbClr val="000000"/>
              </a:solidFill>
            </a:endParaRPr>
          </a:p>
          <a:p>
            <a:pPr indent="0" lvl="0" marL="0" rtl="0" algn="l">
              <a:spcBef>
                <a:spcPts val="0"/>
              </a:spcBef>
              <a:spcAft>
                <a:spcPts val="0"/>
              </a:spcAft>
              <a:buNone/>
            </a:pPr>
            <a:r>
              <a:rPr lang="en-US" sz="1400">
                <a:solidFill>
                  <a:srgbClr val="000000"/>
                </a:solidFill>
              </a:rPr>
              <a:t>7. receiveData	      8. sendData</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Clr>
                <a:schemeClr val="dk1"/>
              </a:buClr>
              <a:buSzPts val="1100"/>
              <a:buFont typeface="Arial"/>
              <a:buNone/>
            </a:pPr>
            <a:r>
              <a:rPr b="1" lang="en-US" sz="1400"/>
              <a:t>Important Tools:</a:t>
            </a:r>
            <a:endParaRPr b="1" sz="1400"/>
          </a:p>
          <a:p>
            <a:pPr indent="0" lvl="0" marL="0" rtl="0" algn="l">
              <a:spcBef>
                <a:spcPts val="0"/>
              </a:spcBef>
              <a:spcAft>
                <a:spcPts val="0"/>
              </a:spcAft>
              <a:buClr>
                <a:schemeClr val="dk1"/>
              </a:buClr>
              <a:buSzPts val="1100"/>
              <a:buFont typeface="Arial"/>
              <a:buNone/>
            </a:pPr>
            <a:r>
              <a:rPr lang="en-US" sz="1400"/>
              <a:t>1. flutter_blue_plus 1.33.4</a:t>
            </a:r>
            <a:endParaRPr sz="1400"/>
          </a:p>
          <a:p>
            <a:pPr indent="0" lvl="0" marL="0" rtl="0" algn="l">
              <a:spcBef>
                <a:spcPts val="0"/>
              </a:spcBef>
              <a:spcAft>
                <a:spcPts val="0"/>
              </a:spcAft>
              <a:buClr>
                <a:schemeClr val="dk1"/>
              </a:buClr>
              <a:buSzPts val="1100"/>
              <a:buFont typeface="Arial"/>
              <a:buNone/>
            </a:pPr>
            <a:r>
              <a:rPr lang="en-US" sz="1400"/>
              <a:t>2. Bluetooth Low Energy</a:t>
            </a:r>
            <a:endParaRPr sz="1400"/>
          </a:p>
          <a:p>
            <a:pPr indent="0" lvl="0" marL="0" rtl="0" algn="l">
              <a:spcBef>
                <a:spcPts val="0"/>
              </a:spcBef>
              <a:spcAft>
                <a:spcPts val="0"/>
              </a:spcAft>
              <a:buNone/>
            </a:pPr>
            <a:r>
              <a:rPr lang="en-US" sz="1400"/>
              <a:t>3. Arduino IDE 2.1.0</a:t>
            </a:r>
            <a:endParaRPr sz="1400"/>
          </a:p>
        </p:txBody>
      </p:sp>
      <p:sp>
        <p:nvSpPr>
          <p:cNvPr id="382" name="Google Shape;382;g3497c3eb98c_0_13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pic>
        <p:nvPicPr>
          <p:cNvPr id="383" name="Google Shape;383;g3497c3eb98c_0_139"/>
          <p:cNvPicPr preferRelativeResize="0"/>
          <p:nvPr/>
        </p:nvPicPr>
        <p:blipFill>
          <a:blip r:embed="rId3">
            <a:alphaModFix/>
          </a:blip>
          <a:stretch>
            <a:fillRect/>
          </a:stretch>
        </p:blipFill>
        <p:spPr>
          <a:xfrm>
            <a:off x="4193000" y="2937563"/>
            <a:ext cx="1243551" cy="2703626"/>
          </a:xfrm>
          <a:prstGeom prst="rect">
            <a:avLst/>
          </a:prstGeom>
          <a:noFill/>
          <a:ln>
            <a:noFill/>
          </a:ln>
        </p:spPr>
      </p:pic>
      <p:pic>
        <p:nvPicPr>
          <p:cNvPr id="384" name="Google Shape;384;g3497c3eb98c_0_139"/>
          <p:cNvPicPr preferRelativeResize="0"/>
          <p:nvPr/>
        </p:nvPicPr>
        <p:blipFill>
          <a:blip r:embed="rId4">
            <a:alphaModFix/>
          </a:blip>
          <a:stretch>
            <a:fillRect/>
          </a:stretch>
        </p:blipFill>
        <p:spPr>
          <a:xfrm>
            <a:off x="6052200" y="2937588"/>
            <a:ext cx="1243551" cy="2703585"/>
          </a:xfrm>
          <a:prstGeom prst="rect">
            <a:avLst/>
          </a:prstGeom>
          <a:noFill/>
          <a:ln>
            <a:noFill/>
          </a:ln>
        </p:spPr>
      </p:pic>
      <p:pic>
        <p:nvPicPr>
          <p:cNvPr id="385" name="Google Shape;385;g3497c3eb98c_0_139"/>
          <p:cNvPicPr preferRelativeResize="0"/>
          <p:nvPr/>
        </p:nvPicPr>
        <p:blipFill>
          <a:blip r:embed="rId5">
            <a:alphaModFix/>
          </a:blip>
          <a:stretch>
            <a:fillRect/>
          </a:stretch>
        </p:blipFill>
        <p:spPr>
          <a:xfrm>
            <a:off x="7911400" y="2937588"/>
            <a:ext cx="1243551" cy="2703585"/>
          </a:xfrm>
          <a:prstGeom prst="rect">
            <a:avLst/>
          </a:prstGeom>
          <a:noFill/>
          <a:ln>
            <a:noFill/>
          </a:ln>
        </p:spPr>
      </p:pic>
      <p:sp>
        <p:nvSpPr>
          <p:cNvPr id="386" name="Google Shape;386;g3497c3eb98c_0_139"/>
          <p:cNvSpPr/>
          <p:nvPr/>
        </p:nvSpPr>
        <p:spPr>
          <a:xfrm>
            <a:off x="5536500" y="4197875"/>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g3497c3eb98c_0_139"/>
          <p:cNvSpPr/>
          <p:nvPr/>
        </p:nvSpPr>
        <p:spPr>
          <a:xfrm>
            <a:off x="7343295" y="4197875"/>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8" name="Google Shape;388;g3497c3eb98c_0_139"/>
          <p:cNvPicPr preferRelativeResize="0"/>
          <p:nvPr/>
        </p:nvPicPr>
        <p:blipFill>
          <a:blip r:embed="rId6">
            <a:alphaModFix/>
          </a:blip>
          <a:stretch>
            <a:fillRect/>
          </a:stretch>
        </p:blipFill>
        <p:spPr>
          <a:xfrm>
            <a:off x="9775446" y="3816300"/>
            <a:ext cx="946150" cy="946175"/>
          </a:xfrm>
          <a:prstGeom prst="rect">
            <a:avLst/>
          </a:prstGeom>
          <a:noFill/>
          <a:ln>
            <a:noFill/>
          </a:ln>
        </p:spPr>
      </p:pic>
      <p:sp>
        <p:nvSpPr>
          <p:cNvPr id="389" name="Google Shape;389;g3497c3eb98c_0_139"/>
          <p:cNvSpPr/>
          <p:nvPr/>
        </p:nvSpPr>
        <p:spPr>
          <a:xfrm>
            <a:off x="9207345" y="4255938"/>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g3497c3eb98c_0_139"/>
          <p:cNvSpPr/>
          <p:nvPr/>
        </p:nvSpPr>
        <p:spPr>
          <a:xfrm>
            <a:off x="10819220" y="4255938"/>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g3497c3eb98c_0_139"/>
          <p:cNvSpPr txBox="1"/>
          <p:nvPr/>
        </p:nvSpPr>
        <p:spPr>
          <a:xfrm>
            <a:off x="11342100" y="4064250"/>
            <a:ext cx="946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Cobot and Subsystems</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497c3eb98c_2_4"/>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398" name="Google Shape;398;g3497c3eb98c_2_4"/>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399" name="Google Shape;399;g3497c3eb98c_2_4"/>
          <p:cNvSpPr txBox="1"/>
          <p:nvPr/>
        </p:nvSpPr>
        <p:spPr>
          <a:xfrm>
            <a:off x="210075" y="1919850"/>
            <a:ext cx="4737600" cy="3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Tested:</a:t>
            </a:r>
            <a:endParaRPr b="1" sz="1800">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BLDC motor movement via mobile app input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4x Servo Motor movement via mobile app input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Stable connection (app to ESP32) for 2-5 minutes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Inputs return intended Outputs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Multiple devices can access and use the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OLED screen displays correct information and does not delay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Cobot picking up/placing down objects with claw</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ESP32 functionality without laptop connection</a:t>
            </a:r>
            <a:endParaRPr>
              <a:solidFill>
                <a:schemeClr val="dk1"/>
              </a:solidFill>
            </a:endParaRPr>
          </a:p>
        </p:txBody>
      </p:sp>
      <p:graphicFrame>
        <p:nvGraphicFramePr>
          <p:cNvPr id="400" name="Google Shape;400;g3497c3eb98c_2_4"/>
          <p:cNvGraphicFramePr/>
          <p:nvPr/>
        </p:nvGraphicFramePr>
        <p:xfrm>
          <a:off x="5224300" y="2072388"/>
          <a:ext cx="3000000" cy="3000000"/>
        </p:xfrm>
        <a:graphic>
          <a:graphicData uri="http://schemas.openxmlformats.org/drawingml/2006/table">
            <a:tbl>
              <a:tblPr>
                <a:noFill/>
                <a:tableStyleId>{ED677047-BACF-43F6-A34D-86A8A0E026FD}</a:tableStyleId>
              </a:tblPr>
              <a:tblGrid>
                <a:gridCol w="1250675"/>
                <a:gridCol w="2506650"/>
                <a:gridCol w="2496100"/>
              </a:tblGrid>
              <a:tr h="572050">
                <a:tc>
                  <a:txBody>
                    <a:bodyPr/>
                    <a:lstStyle/>
                    <a:p>
                      <a:pPr indent="0" lvl="0" marL="0" rtl="0" algn="l">
                        <a:lnSpc>
                          <a:spcPct val="115000"/>
                        </a:lnSpc>
                        <a:spcBef>
                          <a:spcPts val="0"/>
                        </a:spcBef>
                        <a:spcAft>
                          <a:spcPts val="0"/>
                        </a:spcAft>
                        <a:buNone/>
                      </a:pPr>
                      <a:r>
                        <a:rPr lang="en-US" sz="1000"/>
                        <a:t>Wireless Connectivity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Mobile app connection and communication between two devices via RX TX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Mobile app connection does not drop out more than 1 time in 5 minutes, and connects within 30 seconds. ESP-32 can communicate to external devices.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GUI Operational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User Interface (application) is deployed to mobile device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Connection is stable, input lag is minimal, and outputs are properly received/translated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Application Device Deployment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More than one device can connect &amp; Available to all iOS devices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The application is deployed onto the device &amp; easily accessible to multiple users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Button Functionality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Button Input Functionality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Human interaction is received and works without fault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1" name="Google Shape;401;g3497c3eb98c_2_4"/>
          <p:cNvSpPr txBox="1"/>
          <p:nvPr/>
        </p:nvSpPr>
        <p:spPr>
          <a:xfrm>
            <a:off x="210075" y="4330250"/>
            <a:ext cx="9207600" cy="20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Validated</a:t>
            </a:r>
            <a:r>
              <a:rPr b="1" lang="en-US" sz="1800">
                <a:solidFill>
                  <a:schemeClr val="dk1"/>
                </a:solidFill>
              </a:rPr>
              <a:t>:</a:t>
            </a:r>
            <a:endParaRPr b="1" sz="1800">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Successful BLDC motor movement with proper encoder functionality &amp; precise control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Confirmed Servo motors work correctly, in the right direction, and are able to precisely execute movement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App connection does not falter and was able to withstand lengthy testing without resetting</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All outputs are met with their corresponding inputs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Numerous iPhones &amp; an iPad were able to connect and control the cobot using the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OLED screen displays </a:t>
            </a:r>
            <a:r>
              <a:rPr lang="en-US">
                <a:solidFill>
                  <a:schemeClr val="dk1"/>
                </a:solidFill>
              </a:rPr>
              <a:t>correct</a:t>
            </a:r>
            <a:r>
              <a:rPr lang="en-US">
                <a:solidFill>
                  <a:schemeClr val="dk1"/>
                </a:solidFill>
              </a:rPr>
              <a:t> information and shows the current cobot movement direction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Object has successfully been picked up, moved, and relocated to final destination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ESP-32 works without re-flash &amp; retains </a:t>
            </a:r>
            <a:r>
              <a:rPr lang="en-US">
                <a:solidFill>
                  <a:schemeClr val="dk1"/>
                </a:solidFill>
              </a:rPr>
              <a:t>onboard</a:t>
            </a:r>
            <a:r>
              <a:rPr lang="en-US">
                <a:solidFill>
                  <a:schemeClr val="dk1"/>
                </a:solidFill>
              </a:rPr>
              <a:t> memory. </a:t>
            </a:r>
            <a:endParaRPr>
              <a:solidFill>
                <a:schemeClr val="dk1"/>
              </a:solidFill>
            </a:endParaRPr>
          </a:p>
        </p:txBody>
      </p:sp>
      <p:pic>
        <p:nvPicPr>
          <p:cNvPr id="402" name="Google Shape;402;g3497c3eb98c_2_4"/>
          <p:cNvPicPr preferRelativeResize="0"/>
          <p:nvPr/>
        </p:nvPicPr>
        <p:blipFill>
          <a:blip r:embed="rId3">
            <a:alphaModFix/>
          </a:blip>
          <a:stretch>
            <a:fillRect/>
          </a:stretch>
        </p:blipFill>
        <p:spPr>
          <a:xfrm>
            <a:off x="9417675" y="4242300"/>
            <a:ext cx="1859700" cy="2479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4ace22ee1b_0_6"/>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409" name="Google Shape;409;g34ace22ee1b_0_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410" name="Google Shape;410;g34ace22ee1b_0_6"/>
          <p:cNvSpPr txBox="1"/>
          <p:nvPr/>
        </p:nvSpPr>
        <p:spPr>
          <a:xfrm>
            <a:off x="797850" y="2899625"/>
            <a:ext cx="4737600" cy="21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Wireless validation with other components:</a:t>
            </a:r>
            <a:endParaRPr b="1" sz="1600">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ESP-32 → MCU (BLDC) → BLDC Motor → Motor Driver PCB (Encoder) → ESP-32 →  OLED Screen</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ESP-32 → MCU (Servo) → Servo Motors</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Power → ESP-32</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Mobile App → ESP-32</a:t>
            </a:r>
            <a:endParaRPr>
              <a:solidFill>
                <a:schemeClr val="dk1"/>
              </a:solidFill>
            </a:endParaRPr>
          </a:p>
        </p:txBody>
      </p:sp>
      <p:pic>
        <p:nvPicPr>
          <p:cNvPr id="411" name="Google Shape;411;g34ace22ee1b_0_6"/>
          <p:cNvPicPr preferRelativeResize="0"/>
          <p:nvPr/>
        </p:nvPicPr>
        <p:blipFill>
          <a:blip r:embed="rId3">
            <a:alphaModFix/>
          </a:blip>
          <a:stretch>
            <a:fillRect/>
          </a:stretch>
        </p:blipFill>
        <p:spPr>
          <a:xfrm>
            <a:off x="6095989" y="2355274"/>
            <a:ext cx="4657233" cy="3266699"/>
          </a:xfrm>
          <a:prstGeom prst="rect">
            <a:avLst/>
          </a:prstGeom>
          <a:noFill/>
          <a:ln>
            <a:noFill/>
          </a:ln>
          <a:effectLst>
            <a:outerShdw blurRad="57150" rotWithShape="0" algn="bl" dir="5400000" dist="19050">
              <a:srgbClr val="000000">
                <a:alpha val="50000"/>
              </a:srgbClr>
            </a:outerShdw>
          </a:effectLst>
        </p:spPr>
      </p:pic>
      <p:sp>
        <p:nvSpPr>
          <p:cNvPr id="412" name="Google Shape;412;g34ace22ee1b_0_6"/>
          <p:cNvSpPr/>
          <p:nvPr/>
        </p:nvSpPr>
        <p:spPr>
          <a:xfrm rot="-5402513">
            <a:off x="7337420" y="443997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g34ace22ee1b_0_6"/>
          <p:cNvSpPr/>
          <p:nvPr/>
        </p:nvSpPr>
        <p:spPr>
          <a:xfrm rot="-2513">
            <a:off x="7751070" y="47383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g34ace22ee1b_0_6"/>
          <p:cNvSpPr/>
          <p:nvPr/>
        </p:nvSpPr>
        <p:spPr>
          <a:xfrm rot="2698223">
            <a:off x="7695864" y="5042311"/>
            <a:ext cx="410476" cy="185828"/>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g34ace22ee1b_0_6"/>
          <p:cNvSpPr/>
          <p:nvPr/>
        </p:nvSpPr>
        <p:spPr>
          <a:xfrm rot="-5402513">
            <a:off x="8175620" y="42549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g34ace22ee1b_0_6"/>
          <p:cNvSpPr/>
          <p:nvPr/>
        </p:nvSpPr>
        <p:spPr>
          <a:xfrm rot="-9599295">
            <a:off x="7813807" y="3536622"/>
            <a:ext cx="410271" cy="185926"/>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g34ace22ee1b_0_6"/>
          <p:cNvSpPr/>
          <p:nvPr/>
        </p:nvSpPr>
        <p:spPr>
          <a:xfrm rot="-5402513">
            <a:off x="7337420" y="38445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g34ace22ee1b_0_6"/>
          <p:cNvSpPr/>
          <p:nvPr/>
        </p:nvSpPr>
        <p:spPr>
          <a:xfrm rot="5398186">
            <a:off x="9258556" y="4546963"/>
            <a:ext cx="1705500" cy="1857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g34ace22ee1b_0_6"/>
          <p:cNvSpPr/>
          <p:nvPr/>
        </p:nvSpPr>
        <p:spPr>
          <a:xfrm rot="-10144310">
            <a:off x="7986066" y="5125173"/>
            <a:ext cx="1933768" cy="185803"/>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406831a733_0_55"/>
          <p:cNvSpPr txBox="1"/>
          <p:nvPr>
            <p:ph idx="1" type="body"/>
          </p:nvPr>
        </p:nvSpPr>
        <p:spPr>
          <a:xfrm>
            <a:off x="609600" y="1711793"/>
            <a:ext cx="10972800" cy="46377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0"/>
              </a:spcBef>
              <a:spcAft>
                <a:spcPts val="0"/>
              </a:spcAft>
              <a:buSzPts val="1900"/>
              <a:buNone/>
            </a:pPr>
            <a:r>
              <a:rPr b="1" lang="en-US" sz="2700"/>
              <a:t>Problem statement:</a:t>
            </a:r>
            <a:r>
              <a:rPr lang="en-US" sz="3600"/>
              <a:t> </a:t>
            </a:r>
            <a:endParaRPr/>
          </a:p>
          <a:p>
            <a:pPr indent="-463550" lvl="0" marL="457200" rtl="0" algn="l">
              <a:lnSpc>
                <a:spcPct val="100000"/>
              </a:lnSpc>
              <a:spcBef>
                <a:spcPts val="0"/>
              </a:spcBef>
              <a:spcAft>
                <a:spcPts val="0"/>
              </a:spcAft>
              <a:buSzPts val="2300"/>
              <a:buFont typeface="Calibri"/>
              <a:buChar char="-"/>
            </a:pPr>
            <a:r>
              <a:rPr lang="en-US" sz="23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2300"/>
          </a:p>
        </p:txBody>
      </p:sp>
      <p:pic>
        <p:nvPicPr>
          <p:cNvPr id="111" name="Google Shape;111;g3406831a733_0_55"/>
          <p:cNvPicPr preferRelativeResize="0"/>
          <p:nvPr/>
        </p:nvPicPr>
        <p:blipFill rotWithShape="1">
          <a:blip r:embed="rId3">
            <a:alphaModFix/>
          </a:blip>
          <a:srcRect b="0" l="0" r="0" t="0"/>
          <a:stretch/>
        </p:blipFill>
        <p:spPr>
          <a:xfrm>
            <a:off x="8315309" y="4139196"/>
            <a:ext cx="1953153" cy="1021477"/>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112" name="Google Shape;112;g3406831a733_0_55"/>
          <p:cNvPicPr preferRelativeResize="0"/>
          <p:nvPr/>
        </p:nvPicPr>
        <p:blipFill rotWithShape="1">
          <a:blip r:embed="rId4">
            <a:alphaModFix/>
          </a:blip>
          <a:srcRect b="0" l="0" r="0" t="0"/>
          <a:stretch/>
        </p:blipFill>
        <p:spPr>
          <a:xfrm>
            <a:off x="1923557" y="4233363"/>
            <a:ext cx="1343974" cy="894352"/>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113" name="Google Shape;113;g3406831a733_0_55"/>
          <p:cNvPicPr preferRelativeResize="0"/>
          <p:nvPr/>
        </p:nvPicPr>
        <p:blipFill rotWithShape="1">
          <a:blip r:embed="rId5">
            <a:alphaModFix/>
          </a:blip>
          <a:srcRect b="0" l="0" r="0" t="0"/>
          <a:stretch/>
        </p:blipFill>
        <p:spPr>
          <a:xfrm>
            <a:off x="4571017" y="4233362"/>
            <a:ext cx="1343972" cy="894352"/>
          </a:xfrm>
          <a:prstGeom prst="rect">
            <a:avLst/>
          </a:prstGeom>
          <a:noFill/>
          <a:ln>
            <a:noFill/>
          </a:ln>
          <a:effectLst>
            <a:outerShdw blurRad="292100" rotWithShape="0" algn="tl" dir="2700000" dist="139700">
              <a:srgbClr val="333333">
                <a:alpha val="64709"/>
              </a:srgbClr>
            </a:outerShdw>
          </a:effectLst>
        </p:spPr>
      </p:pic>
      <p:sp>
        <p:nvSpPr>
          <p:cNvPr id="114" name="Google Shape;114;g3406831a733_0_55"/>
          <p:cNvSpPr txBox="1"/>
          <p:nvPr/>
        </p:nvSpPr>
        <p:spPr>
          <a:xfrm>
            <a:off x="1493506" y="5444793"/>
            <a:ext cx="50652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Human Injury &amp; Burnout in Warehouses</a:t>
            </a:r>
            <a:endParaRPr b="0" i="0" sz="1900" u="none" cap="none" strike="noStrike">
              <a:solidFill>
                <a:srgbClr val="000000"/>
              </a:solidFill>
              <a:latin typeface="Arial"/>
              <a:ea typeface="Arial"/>
              <a:cs typeface="Arial"/>
              <a:sym typeface="Arial"/>
            </a:endParaRPr>
          </a:p>
        </p:txBody>
      </p:sp>
      <p:sp>
        <p:nvSpPr>
          <p:cNvPr id="115" name="Google Shape;115;g3406831a733_0_55"/>
          <p:cNvSpPr txBox="1"/>
          <p:nvPr/>
        </p:nvSpPr>
        <p:spPr>
          <a:xfrm>
            <a:off x="8215336" y="5405648"/>
            <a:ext cx="21771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Cobot Solution</a:t>
            </a:r>
            <a:endParaRPr b="0" i="0" sz="1900" u="none" cap="none" strike="noStrike">
              <a:solidFill>
                <a:srgbClr val="000000"/>
              </a:solidFill>
              <a:latin typeface="Arial"/>
              <a:ea typeface="Arial"/>
              <a:cs typeface="Arial"/>
              <a:sym typeface="Arial"/>
            </a:endParaRPr>
          </a:p>
        </p:txBody>
      </p:sp>
      <p:sp>
        <p:nvSpPr>
          <p:cNvPr id="116" name="Google Shape;116;g3406831a733_0_55"/>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34ace22ee1b_0_27"/>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426" name="Google Shape;426;g34ace22ee1b_0_27"/>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427" name="Google Shape;427;g34ace22ee1b_0_27"/>
          <p:cNvSpPr txBox="1"/>
          <p:nvPr/>
        </p:nvSpPr>
        <p:spPr>
          <a:xfrm>
            <a:off x="522525" y="1852875"/>
            <a:ext cx="8436300" cy="45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Challenges Encountered:</a:t>
            </a:r>
            <a:br>
              <a:rPr b="1" lang="en-US">
                <a:solidFill>
                  <a:schemeClr val="dk1"/>
                </a:solidFill>
              </a:rPr>
            </a:br>
            <a:endParaRPr b="1">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ESP-32 Limitations:</a:t>
            </a:r>
            <a:br>
              <a:rPr lang="en-US">
                <a:solidFill>
                  <a:schemeClr val="dk1"/>
                </a:solidFill>
              </a:rPr>
            </a:br>
            <a:r>
              <a:rPr lang="en-US">
                <a:solidFill>
                  <a:schemeClr val="dk1"/>
                </a:solidFill>
              </a:rPr>
              <a:t>- Unable to test movement limits &amp; motor control without outside help</a:t>
            </a:r>
            <a:endParaRPr>
              <a:solidFill>
                <a:schemeClr val="dk1"/>
              </a:solidFill>
            </a:endParaRPr>
          </a:p>
          <a:p>
            <a:pPr indent="0" lvl="0" marL="457200" rtl="0" algn="l">
              <a:spcBef>
                <a:spcPts val="1000"/>
              </a:spcBef>
              <a:spcAft>
                <a:spcPts val="0"/>
              </a:spcAft>
              <a:buNone/>
            </a:pPr>
            <a:r>
              <a:rPr b="1" lang="en-US">
                <a:solidFill>
                  <a:schemeClr val="dk1"/>
                </a:solidFill>
              </a:rPr>
              <a:t>Solution:</a:t>
            </a:r>
            <a:r>
              <a:rPr lang="en-US">
                <a:solidFill>
                  <a:schemeClr val="dk1"/>
                </a:solidFill>
              </a:rPr>
              <a:t> Use encoder on Motor Driver Board to display “Left or Right Limit” on OLED screen</a:t>
            </a:r>
            <a:endParaRPr>
              <a:solidFill>
                <a:schemeClr val="dk1"/>
              </a:solidFill>
            </a:endParaRPr>
          </a:p>
          <a:p>
            <a:pPr indent="-317500" lvl="0" marL="457200" rtl="0" algn="l">
              <a:spcBef>
                <a:spcPts val="1000"/>
              </a:spcBef>
              <a:spcAft>
                <a:spcPts val="0"/>
              </a:spcAft>
              <a:buClr>
                <a:schemeClr val="dk1"/>
              </a:buClr>
              <a:buSzPts val="1400"/>
              <a:buChar char="●"/>
            </a:pPr>
            <a:r>
              <a:rPr b="1" lang="en-US">
                <a:solidFill>
                  <a:schemeClr val="dk1"/>
                </a:solidFill>
              </a:rPr>
              <a:t>Hold and Release Button Crashes ESP-32</a:t>
            </a:r>
            <a:r>
              <a:rPr b="1" lang="en-US">
                <a:solidFill>
                  <a:schemeClr val="dk1"/>
                </a:solidFill>
              </a:rPr>
              <a:t>:</a:t>
            </a:r>
            <a:br>
              <a:rPr lang="en-US">
                <a:solidFill>
                  <a:schemeClr val="dk1"/>
                </a:solidFill>
              </a:rPr>
            </a:br>
            <a:r>
              <a:rPr lang="en-US">
                <a:solidFill>
                  <a:schemeClr val="dk1"/>
                </a:solidFill>
              </a:rPr>
              <a:t>- Initial Design consisted of buttons that would send a signal when button is being pressed and when it is released, however caused system &amp; ESP-32 to crash.</a:t>
            </a:r>
            <a:endParaRPr>
              <a:solidFill>
                <a:schemeClr val="dk1"/>
              </a:solidFill>
            </a:endParaRPr>
          </a:p>
          <a:p>
            <a:pPr indent="0" lvl="0" marL="457200" rtl="0" algn="l">
              <a:spcBef>
                <a:spcPts val="1000"/>
              </a:spcBef>
              <a:spcAft>
                <a:spcPts val="0"/>
              </a:spcAft>
              <a:buNone/>
            </a:pPr>
            <a:r>
              <a:rPr b="1" lang="en-US">
                <a:solidFill>
                  <a:schemeClr val="dk1"/>
                </a:solidFill>
              </a:rPr>
              <a:t>Solution:</a:t>
            </a:r>
            <a:r>
              <a:rPr lang="en-US">
                <a:solidFill>
                  <a:schemeClr val="dk1"/>
                </a:solidFill>
              </a:rPr>
              <a:t> Using toggle buttons that keep the signal low until pressed once again. </a:t>
            </a:r>
            <a:endParaRPr>
              <a:solidFill>
                <a:schemeClr val="dk1"/>
              </a:solidFill>
            </a:endParaRPr>
          </a:p>
          <a:p>
            <a:pPr indent="-317500" lvl="0" marL="457200" rtl="0" algn="l">
              <a:spcBef>
                <a:spcPts val="1000"/>
              </a:spcBef>
              <a:spcAft>
                <a:spcPts val="0"/>
              </a:spcAft>
              <a:buClr>
                <a:schemeClr val="dk1"/>
              </a:buClr>
              <a:buSzPts val="1400"/>
              <a:buChar char="●"/>
            </a:pPr>
            <a:r>
              <a:rPr b="1" lang="en-US">
                <a:solidFill>
                  <a:schemeClr val="dk1"/>
                </a:solidFill>
              </a:rPr>
              <a:t>403 ESP-32 PCB Faulty Components:</a:t>
            </a:r>
            <a:br>
              <a:rPr b="1" lang="en-US">
                <a:solidFill>
                  <a:schemeClr val="dk1"/>
                </a:solidFill>
              </a:rPr>
            </a:br>
            <a:r>
              <a:rPr lang="en-US">
                <a:solidFill>
                  <a:schemeClr val="dk1"/>
                </a:solidFill>
              </a:rPr>
              <a:t>-USB-C was incompatible, worked very infrequently</a:t>
            </a:r>
            <a:endParaRPr>
              <a:solidFill>
                <a:schemeClr val="dk1"/>
              </a:solidFill>
            </a:endParaRPr>
          </a:p>
          <a:p>
            <a:pPr indent="0" lvl="0" marL="457200" rtl="0" algn="l">
              <a:spcBef>
                <a:spcPts val="0"/>
              </a:spcBef>
              <a:spcAft>
                <a:spcPts val="0"/>
              </a:spcAft>
              <a:buNone/>
            </a:pPr>
            <a:r>
              <a:rPr lang="en-US">
                <a:solidFill>
                  <a:schemeClr val="dk1"/>
                </a:solidFill>
              </a:rPr>
              <a:t>- Board could not hold a  Bluetooth Signal for more than 5 seconds</a:t>
            </a:r>
            <a:endParaRPr>
              <a:solidFill>
                <a:schemeClr val="dk1"/>
              </a:solidFill>
            </a:endParaRPr>
          </a:p>
          <a:p>
            <a:pPr indent="0" lvl="0" marL="457200" rtl="0" algn="l">
              <a:spcBef>
                <a:spcPts val="1000"/>
              </a:spcBef>
              <a:spcAft>
                <a:spcPts val="0"/>
              </a:spcAft>
              <a:buClr>
                <a:schemeClr val="dk1"/>
              </a:buClr>
              <a:buSzPts val="1100"/>
              <a:buFont typeface="Arial"/>
              <a:buNone/>
            </a:pPr>
            <a:r>
              <a:rPr b="1" lang="en-US">
                <a:solidFill>
                  <a:schemeClr val="dk1"/>
                </a:solidFill>
              </a:rPr>
              <a:t>Solution:</a:t>
            </a:r>
            <a:r>
              <a:rPr lang="en-US">
                <a:solidFill>
                  <a:schemeClr val="dk1"/>
                </a:solidFill>
              </a:rPr>
              <a:t> Using a pre-built ESP-32 as the PCB design was outside the project scope.</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pic>
        <p:nvPicPr>
          <p:cNvPr id="428" name="Google Shape;428;g34ace22ee1b_0_27"/>
          <p:cNvPicPr preferRelativeResize="0"/>
          <p:nvPr/>
        </p:nvPicPr>
        <p:blipFill rotWithShape="1">
          <a:blip r:embed="rId3">
            <a:alphaModFix/>
          </a:blip>
          <a:srcRect b="87516" l="0" r="0" t="0"/>
          <a:stretch/>
        </p:blipFill>
        <p:spPr>
          <a:xfrm>
            <a:off x="8434125" y="2037925"/>
            <a:ext cx="2061400" cy="509326"/>
          </a:xfrm>
          <a:prstGeom prst="rect">
            <a:avLst/>
          </a:prstGeom>
          <a:noFill/>
          <a:ln>
            <a:noFill/>
          </a:ln>
        </p:spPr>
      </p:pic>
      <p:sp>
        <p:nvSpPr>
          <p:cNvPr id="429" name="Google Shape;429;g34ace22ee1b_0_27"/>
          <p:cNvSpPr/>
          <p:nvPr/>
        </p:nvSpPr>
        <p:spPr>
          <a:xfrm rot="-580918">
            <a:off x="6640280" y="2449257"/>
            <a:ext cx="1698188" cy="11960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0" name="Google Shape;430;g34ace22ee1b_0_27"/>
          <p:cNvPicPr preferRelativeResize="0"/>
          <p:nvPr/>
        </p:nvPicPr>
        <p:blipFill>
          <a:blip r:embed="rId4">
            <a:alphaModFix/>
          </a:blip>
          <a:stretch>
            <a:fillRect/>
          </a:stretch>
        </p:blipFill>
        <p:spPr>
          <a:xfrm>
            <a:off x="10056001" y="3018675"/>
            <a:ext cx="1471399" cy="3403851"/>
          </a:xfrm>
          <a:prstGeom prst="rect">
            <a:avLst/>
          </a:prstGeom>
          <a:noFill/>
          <a:ln>
            <a:noFill/>
          </a:ln>
        </p:spPr>
      </p:pic>
      <p:sp>
        <p:nvSpPr>
          <p:cNvPr id="431" name="Google Shape;431;g34ace22ee1b_0_27"/>
          <p:cNvSpPr/>
          <p:nvPr/>
        </p:nvSpPr>
        <p:spPr>
          <a:xfrm>
            <a:off x="8193750" y="3929400"/>
            <a:ext cx="1647000" cy="12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2" name="Google Shape;432;g34ace22ee1b_0_27"/>
          <p:cNvPicPr preferRelativeResize="0"/>
          <p:nvPr/>
        </p:nvPicPr>
        <p:blipFill>
          <a:blip r:embed="rId5">
            <a:alphaModFix/>
          </a:blip>
          <a:stretch>
            <a:fillRect/>
          </a:stretch>
        </p:blipFill>
        <p:spPr>
          <a:xfrm>
            <a:off x="8027550" y="5311289"/>
            <a:ext cx="1979400" cy="696311"/>
          </a:xfrm>
          <a:prstGeom prst="rect">
            <a:avLst/>
          </a:prstGeom>
          <a:noFill/>
          <a:ln>
            <a:noFill/>
          </a:ln>
        </p:spPr>
      </p:pic>
      <p:pic>
        <p:nvPicPr>
          <p:cNvPr id="433" name="Google Shape;433;g34ace22ee1b_0_27"/>
          <p:cNvPicPr preferRelativeResize="0"/>
          <p:nvPr/>
        </p:nvPicPr>
        <p:blipFill>
          <a:blip r:embed="rId6">
            <a:alphaModFix/>
          </a:blip>
          <a:stretch>
            <a:fillRect/>
          </a:stretch>
        </p:blipFill>
        <p:spPr>
          <a:xfrm>
            <a:off x="8061688" y="4444525"/>
            <a:ext cx="1911126" cy="696300"/>
          </a:xfrm>
          <a:prstGeom prst="rect">
            <a:avLst/>
          </a:prstGeom>
          <a:noFill/>
          <a:ln>
            <a:noFill/>
          </a:ln>
        </p:spPr>
      </p:pic>
      <p:sp>
        <p:nvSpPr>
          <p:cNvPr id="434" name="Google Shape;434;g34ace22ee1b_0_27"/>
          <p:cNvSpPr/>
          <p:nvPr/>
        </p:nvSpPr>
        <p:spPr>
          <a:xfrm rot="3010923">
            <a:off x="7606781" y="4055964"/>
            <a:ext cx="533146" cy="1197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5" name="Google Shape;435;g34ace22ee1b_0_27"/>
          <p:cNvPicPr preferRelativeResize="0"/>
          <p:nvPr/>
        </p:nvPicPr>
        <p:blipFill rotWithShape="1">
          <a:blip r:embed="rId7">
            <a:alphaModFix/>
          </a:blip>
          <a:srcRect b="14955" l="0" r="11902" t="19046"/>
          <a:stretch/>
        </p:blipFill>
        <p:spPr>
          <a:xfrm>
            <a:off x="3592275" y="5492900"/>
            <a:ext cx="2159877" cy="1213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3497c3eb98c_3_0"/>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sp>
        <p:nvSpPr>
          <p:cNvPr id="441" name="Google Shape;441;g3497c3eb98c_3_0"/>
          <p:cNvSpPr txBox="1"/>
          <p:nvPr>
            <p:ph idx="1" type="body"/>
          </p:nvPr>
        </p:nvSpPr>
        <p:spPr>
          <a:xfrm>
            <a:off x="513925" y="2049275"/>
            <a:ext cx="5582100" cy="4637400"/>
          </a:xfrm>
          <a:prstGeom prst="rect">
            <a:avLst/>
          </a:prstGeom>
          <a:noFill/>
          <a:ln>
            <a:noFill/>
          </a:ln>
        </p:spPr>
        <p:txBody>
          <a:bodyPr anchorCtr="0" anchor="t" bIns="45700" lIns="91425" spcFirstLastPara="1" rIns="91425" wrap="square" tIns="45700">
            <a:normAutofit/>
          </a:bodyPr>
          <a:lstStyle/>
          <a:p>
            <a:pPr indent="-298450" lvl="0" marL="342900" rtl="0" algn="l">
              <a:spcBef>
                <a:spcPts val="560"/>
              </a:spcBef>
              <a:spcAft>
                <a:spcPts val="0"/>
              </a:spcAft>
              <a:buClr>
                <a:schemeClr val="dk1"/>
              </a:buClr>
              <a:buSzPts val="2100"/>
              <a:buChar char="•"/>
            </a:pPr>
            <a:r>
              <a:rPr lang="en-US" sz="2500"/>
              <a:t>End-to-End Validation</a:t>
            </a:r>
            <a:endParaRPr sz="2500"/>
          </a:p>
          <a:p>
            <a:pPr indent="-273050" lvl="1" marL="742950" rtl="0" algn="l">
              <a:spcBef>
                <a:spcPts val="560"/>
              </a:spcBef>
              <a:spcAft>
                <a:spcPts val="0"/>
              </a:spcAft>
              <a:buSzPts val="1600"/>
              <a:buChar char="–"/>
            </a:pPr>
            <a:r>
              <a:rPr lang="en-US" sz="1600"/>
              <a:t>Full physical system was created, which can support all boards and cobot structurally, </a:t>
            </a:r>
            <a:r>
              <a:rPr lang="en-US" sz="1600"/>
              <a:t>meeting criteria: </a:t>
            </a:r>
            <a:endParaRPr sz="1600"/>
          </a:p>
          <a:p>
            <a:pPr indent="-215900" lvl="2" marL="1143000" rtl="0" algn="l">
              <a:spcBef>
                <a:spcPts val="560"/>
              </a:spcBef>
              <a:spcAft>
                <a:spcPts val="0"/>
              </a:spcAft>
              <a:buSzPts val="1600"/>
              <a:buChar char="•"/>
            </a:pPr>
            <a:r>
              <a:rPr i="1" lang="en-US" sz="1600"/>
              <a:t>3.2.2.3: Structure Integrity: </a:t>
            </a:r>
            <a:r>
              <a:rPr lang="en-US" sz="1600"/>
              <a:t>All components and joints are structurally sound</a:t>
            </a:r>
            <a:endParaRPr sz="1600"/>
          </a:p>
          <a:p>
            <a:pPr indent="-215900" lvl="2" marL="1143000" rtl="0" algn="l">
              <a:spcBef>
                <a:spcPts val="560"/>
              </a:spcBef>
              <a:spcAft>
                <a:spcPts val="0"/>
              </a:spcAft>
              <a:buSzPts val="1600"/>
              <a:buChar char="•"/>
            </a:pPr>
            <a:r>
              <a:rPr i="1" lang="en-US" sz="1600"/>
              <a:t>3.2.2.1: Mounting: </a:t>
            </a:r>
            <a:r>
              <a:rPr lang="en-US" sz="1600"/>
              <a:t>When system is lifting the maximum payload, it stays mounted to its surface without tipping.</a:t>
            </a:r>
            <a:endParaRPr sz="1600"/>
          </a:p>
          <a:p>
            <a:pPr indent="-273050" lvl="1" marL="742950" rtl="0" algn="l">
              <a:spcBef>
                <a:spcPts val="560"/>
              </a:spcBef>
              <a:spcAft>
                <a:spcPts val="0"/>
              </a:spcAft>
              <a:buSzPts val="1600"/>
              <a:buChar char="–"/>
            </a:pPr>
            <a:r>
              <a:rPr lang="en-US" sz="1600"/>
              <a:t>Cobot is able to function wholly and precisely, meeting criteria: </a:t>
            </a:r>
            <a:endParaRPr sz="1600"/>
          </a:p>
          <a:p>
            <a:pPr indent="-215900" lvl="2" marL="1143000" rtl="0" algn="l">
              <a:spcBef>
                <a:spcPts val="560"/>
              </a:spcBef>
              <a:spcAft>
                <a:spcPts val="0"/>
              </a:spcAft>
              <a:buSzPts val="1600"/>
              <a:buChar char="•"/>
            </a:pPr>
            <a:r>
              <a:rPr i="1" lang="en-US" sz="1600"/>
              <a:t>3.2.2.2: System Precision: </a:t>
            </a:r>
            <a:r>
              <a:rPr lang="en-US" sz="1600"/>
              <a:t>Physical movement and load capacity functionality is able to move objects precisely and accurately.</a:t>
            </a:r>
            <a:endParaRPr sz="1600"/>
          </a:p>
          <a:p>
            <a:pPr indent="-215900" lvl="2" marL="1143000" rtl="0" algn="l">
              <a:spcBef>
                <a:spcPts val="560"/>
              </a:spcBef>
              <a:spcAft>
                <a:spcPts val="0"/>
              </a:spcAft>
              <a:buSzPts val="1600"/>
              <a:buChar char="•"/>
            </a:pPr>
            <a:r>
              <a:rPr i="1" lang="en-US" sz="1600"/>
              <a:t>3.2.1.1: C2000 EVM Wakeup: </a:t>
            </a:r>
            <a:r>
              <a:rPr lang="en-US" sz="1600"/>
              <a:t>Launch EVM and connection is successful</a:t>
            </a:r>
            <a:endParaRPr sz="1600"/>
          </a:p>
        </p:txBody>
      </p:sp>
      <p:sp>
        <p:nvSpPr>
          <p:cNvPr id="442" name="Google Shape;442;g3497c3eb98c_3_0"/>
          <p:cNvSpPr txBox="1"/>
          <p:nvPr>
            <p:ph idx="1" type="body"/>
          </p:nvPr>
        </p:nvSpPr>
        <p:spPr>
          <a:xfrm>
            <a:off x="6262875" y="2049275"/>
            <a:ext cx="5582100" cy="4637400"/>
          </a:xfrm>
          <a:prstGeom prst="rect">
            <a:avLst/>
          </a:prstGeom>
          <a:noFill/>
          <a:ln>
            <a:noFill/>
          </a:ln>
        </p:spPr>
        <p:txBody>
          <a:bodyPr anchorCtr="0" anchor="t" bIns="45700" lIns="91425" spcFirstLastPara="1" rIns="91425" wrap="square" tIns="45700">
            <a:normAutofit/>
          </a:bodyPr>
          <a:lstStyle/>
          <a:p>
            <a:pPr indent="-298450" lvl="0" marL="342900" rtl="0" algn="l">
              <a:spcBef>
                <a:spcPts val="560"/>
              </a:spcBef>
              <a:spcAft>
                <a:spcPts val="0"/>
              </a:spcAft>
              <a:buClr>
                <a:schemeClr val="dk1"/>
              </a:buClr>
              <a:buSzPts val="2100"/>
              <a:buChar char="•"/>
            </a:pPr>
            <a:r>
              <a:rPr lang="en-US" sz="2500"/>
              <a:t>Use Case Scenarios and Specs</a:t>
            </a:r>
            <a:endParaRPr sz="2500"/>
          </a:p>
          <a:p>
            <a:pPr indent="-273050" lvl="1" marL="742950" rtl="0" algn="l">
              <a:spcBef>
                <a:spcPts val="560"/>
              </a:spcBef>
              <a:spcAft>
                <a:spcPts val="0"/>
              </a:spcAft>
              <a:buSzPts val="1600"/>
              <a:buChar char="–"/>
            </a:pPr>
            <a:r>
              <a:rPr lang="en-US" sz="1600"/>
              <a:t>Time to connect to application via ESP32: 10 Seconds</a:t>
            </a:r>
            <a:endParaRPr sz="1600"/>
          </a:p>
          <a:p>
            <a:pPr indent="-273050" lvl="1" marL="742950" rtl="0" algn="l">
              <a:spcBef>
                <a:spcPts val="560"/>
              </a:spcBef>
              <a:spcAft>
                <a:spcPts val="0"/>
              </a:spcAft>
              <a:buSzPts val="1600"/>
              <a:buChar char="–"/>
            </a:pPr>
            <a:r>
              <a:rPr lang="en-US" sz="1600"/>
              <a:t>Ability to lift small objects, such as an eraser and small wooden block, has been validated.</a:t>
            </a:r>
            <a:endParaRPr sz="1600"/>
          </a:p>
          <a:p>
            <a:pPr indent="0" lvl="0" marL="0" rtl="0" algn="l">
              <a:spcBef>
                <a:spcPts val="560"/>
              </a:spcBef>
              <a:spcAft>
                <a:spcPts val="0"/>
              </a:spcAft>
              <a:buNone/>
            </a:pPr>
            <a:r>
              <a:t/>
            </a:r>
            <a:endParaRPr sz="1600"/>
          </a:p>
          <a:p>
            <a:pPr indent="-387350" lvl="0" marL="457200" rtl="0" algn="l">
              <a:spcBef>
                <a:spcPts val="560"/>
              </a:spcBef>
              <a:spcAft>
                <a:spcPts val="0"/>
              </a:spcAft>
              <a:buSzPts val="2500"/>
              <a:buChar char="•"/>
            </a:pPr>
            <a:r>
              <a:rPr lang="en-US" sz="2500"/>
              <a:t>Scenarios to Validate in the Future</a:t>
            </a:r>
            <a:endParaRPr sz="2500"/>
          </a:p>
          <a:p>
            <a:pPr indent="-330200" lvl="1" marL="914400" rtl="0" algn="l">
              <a:spcBef>
                <a:spcPts val="0"/>
              </a:spcBef>
              <a:spcAft>
                <a:spcPts val="0"/>
              </a:spcAft>
              <a:buSzPts val="1600"/>
              <a:buChar char="–"/>
            </a:pPr>
            <a:r>
              <a:rPr lang="en-US" sz="1600"/>
              <a:t>Lifting small object, such as small Lego, and placing it in a box, further proving and validating precision.</a:t>
            </a:r>
            <a:endParaRPr sz="1600"/>
          </a:p>
          <a:p>
            <a:pPr indent="-330200" lvl="1" marL="914400" rtl="0" algn="l">
              <a:spcBef>
                <a:spcPts val="0"/>
              </a:spcBef>
              <a:spcAft>
                <a:spcPts val="0"/>
              </a:spcAft>
              <a:buSzPts val="1600"/>
              <a:buChar char="–"/>
            </a:pPr>
            <a:r>
              <a:rPr lang="en-US" sz="1600"/>
              <a:t>Lift 1 pound object to validate the full range of the weight limit.</a:t>
            </a:r>
            <a:endParaRPr sz="1600"/>
          </a:p>
          <a:p>
            <a:pPr indent="-330200" lvl="1" marL="914400" rtl="0" algn="l">
              <a:spcBef>
                <a:spcPts val="0"/>
              </a:spcBef>
              <a:spcAft>
                <a:spcPts val="0"/>
              </a:spcAft>
              <a:buSzPts val="1600"/>
              <a:buChar char="–"/>
            </a:pPr>
            <a:r>
              <a:rPr lang="en-US" sz="1600"/>
              <a:t>Full system test with battery as power supply.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4aca522f99_0_108"/>
          <p:cNvSpPr txBox="1"/>
          <p:nvPr>
            <p:ph type="title"/>
          </p:nvPr>
        </p:nvSpPr>
        <p:spPr>
          <a:xfrm>
            <a:off x="609600" y="10491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Conclusions</a:t>
            </a:r>
            <a:endParaRPr/>
          </a:p>
        </p:txBody>
      </p:sp>
      <p:sp>
        <p:nvSpPr>
          <p:cNvPr id="449" name="Google Shape;449;g34aca522f99_0_108"/>
          <p:cNvSpPr txBox="1"/>
          <p:nvPr/>
        </p:nvSpPr>
        <p:spPr>
          <a:xfrm>
            <a:off x="609600" y="1852875"/>
            <a:ext cx="10613700" cy="453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100"/>
              <a:buFont typeface="Arial"/>
              <a:buNone/>
            </a:pPr>
            <a:r>
              <a:rPr lang="en-US" sz="1300">
                <a:solidFill>
                  <a:schemeClr val="dk1"/>
                </a:solidFill>
              </a:rPr>
              <a:t>This project required several changes from the original design to fit with budget constraints, all approved by our sponsors and professors. Despite scope adjustments, we successfully developed a wirelessly controlled conceptual cobot featuring BLDC motor integration.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Integration Issues</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System initially drew max current during integration</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Resolved by powering the supply before connecting external hardware (launchpad)</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Validation &amp; Testing</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System tested and validated per our execution and validation plan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Scope Changes</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Reduced payload from 15-45 lbs to 1 lb</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Replaced 4-5 BLDC motors with 1 BLDC + 4 Servos</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Split BLDC and servo control across two MCUs</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Used pre-built frame to focus on hardware/software design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System Deliverables Met</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Wireless Control: Mobile app + physical buttons for full cobot control</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Lift Capacity: Can move up to 1 lb object accurately</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Battery Powered: Runs on 52V 10Ah external battery</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Compact Design: Fits into tight environments</a:t>
            </a:r>
            <a:endParaRPr sz="1300">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4aca522f99_0_117"/>
          <p:cNvSpPr txBox="1"/>
          <p:nvPr>
            <p:ph type="title"/>
          </p:nvPr>
        </p:nvSpPr>
        <p:spPr>
          <a:xfrm>
            <a:off x="609600" y="10491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Video</a:t>
            </a:r>
            <a:endParaRPr/>
          </a:p>
        </p:txBody>
      </p:sp>
      <p:pic>
        <p:nvPicPr>
          <p:cNvPr descr="Texas A&amp;M University ECEN Capstone project. We were tasked to build a cobot using Texas Instruments DRV8161 motor drivers, C2000 micro controllers, and TI power products." id="456" name="Google Shape;456;g34aca522f99_0_117" title="Texas A&amp;M University ECEN Capstone | Team 42">
            <a:hlinkClick r:id="rId3"/>
          </p:cNvPr>
          <p:cNvPicPr preferRelativeResize="0"/>
          <p:nvPr/>
        </p:nvPicPr>
        <p:blipFill>
          <a:blip r:embed="rId4">
            <a:alphaModFix/>
          </a:blip>
          <a:stretch>
            <a:fillRect/>
          </a:stretch>
        </p:blipFill>
        <p:spPr>
          <a:xfrm>
            <a:off x="2570573" y="1959925"/>
            <a:ext cx="7050850" cy="3966100"/>
          </a:xfrm>
          <a:prstGeom prst="rect">
            <a:avLst/>
          </a:prstGeom>
          <a:noFill/>
          <a:ln>
            <a:noFill/>
          </a:ln>
        </p:spPr>
      </p:pic>
      <p:sp>
        <p:nvSpPr>
          <p:cNvPr id="457" name="Google Shape;457;g34aca522f99_0_117"/>
          <p:cNvSpPr txBox="1"/>
          <p:nvPr/>
        </p:nvSpPr>
        <p:spPr>
          <a:xfrm>
            <a:off x="577200" y="6277525"/>
            <a:ext cx="59757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Link: </a:t>
            </a:r>
            <a:r>
              <a:rPr lang="en-US" sz="1000" u="sng">
                <a:solidFill>
                  <a:schemeClr val="hlink"/>
                </a:solidFill>
                <a:hlinkClick r:id="rId5"/>
              </a:rPr>
              <a:t>https://www.youtube.com/watch?v=QByI_CSOyoY</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Bin Picking ..." id="121" name="Google Shape;121;g3406831a733_0_110"/>
          <p:cNvPicPr preferRelativeResize="0"/>
          <p:nvPr/>
        </p:nvPicPr>
        <p:blipFill rotWithShape="1">
          <a:blip r:embed="rId3">
            <a:alphaModFix/>
          </a:blip>
          <a:srcRect b="0" l="0" r="0" t="0"/>
          <a:stretch/>
        </p:blipFill>
        <p:spPr>
          <a:xfrm>
            <a:off x="5295668" y="3971042"/>
            <a:ext cx="1200701" cy="997196"/>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122" name="Google Shape;122;g3406831a733_0_110"/>
          <p:cNvPicPr preferRelativeResize="0"/>
          <p:nvPr/>
        </p:nvPicPr>
        <p:blipFill rotWithShape="1">
          <a:blip r:embed="rId4">
            <a:alphaModFix/>
          </a:blip>
          <a:srcRect b="0" l="0" r="0" t="0"/>
          <a:stretch/>
        </p:blipFill>
        <p:spPr>
          <a:xfrm>
            <a:off x="8289673" y="3975161"/>
            <a:ext cx="1838699" cy="943830"/>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123" name="Google Shape;123;g3406831a733_0_110"/>
          <p:cNvPicPr preferRelativeResize="0"/>
          <p:nvPr/>
        </p:nvPicPr>
        <p:blipFill rotWithShape="1">
          <a:blip r:embed="rId5">
            <a:alphaModFix/>
          </a:blip>
          <a:srcRect b="0" l="0" r="0" t="0"/>
          <a:stretch/>
        </p:blipFill>
        <p:spPr>
          <a:xfrm>
            <a:off x="1744648" y="4111922"/>
            <a:ext cx="1458342" cy="972859"/>
          </a:xfrm>
          <a:prstGeom prst="rect">
            <a:avLst/>
          </a:prstGeom>
          <a:noFill/>
          <a:ln>
            <a:noFill/>
          </a:ln>
          <a:effectLst>
            <a:outerShdw blurRad="292100" rotWithShape="0" algn="tl" dir="2700000" dist="139700">
              <a:srgbClr val="333333">
                <a:alpha val="64709"/>
              </a:srgbClr>
            </a:outerShdw>
          </a:effectLst>
        </p:spPr>
      </p:pic>
      <p:sp>
        <p:nvSpPr>
          <p:cNvPr id="124" name="Google Shape;124;g3406831a733_0_110"/>
          <p:cNvSpPr txBox="1"/>
          <p:nvPr/>
        </p:nvSpPr>
        <p:spPr>
          <a:xfrm>
            <a:off x="1439845" y="5565446"/>
            <a:ext cx="2480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Repetitive Tasks</a:t>
            </a:r>
            <a:endParaRPr b="0" i="0" sz="1900" u="none" cap="none" strike="noStrike">
              <a:solidFill>
                <a:srgbClr val="000000"/>
              </a:solidFill>
              <a:latin typeface="Arial"/>
              <a:ea typeface="Arial"/>
              <a:cs typeface="Arial"/>
              <a:sym typeface="Arial"/>
            </a:endParaRPr>
          </a:p>
        </p:txBody>
      </p:sp>
      <p:sp>
        <p:nvSpPr>
          <p:cNvPr id="125" name="Google Shape;125;g3406831a733_0_110"/>
          <p:cNvSpPr txBox="1"/>
          <p:nvPr>
            <p:ph idx="1" type="body"/>
          </p:nvPr>
        </p:nvSpPr>
        <p:spPr>
          <a:xfrm>
            <a:off x="728600" y="1727767"/>
            <a:ext cx="10972800" cy="40773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500"/>
              </a:spcBef>
              <a:spcAft>
                <a:spcPts val="0"/>
              </a:spcAft>
              <a:buSzPts val="2400"/>
              <a:buNone/>
            </a:pPr>
            <a:r>
              <a:rPr b="1" lang="en-US" sz="2700"/>
              <a:t>Solution proposal: </a:t>
            </a:r>
            <a:endParaRPr/>
          </a:p>
          <a:p>
            <a:pPr indent="-450850" lvl="0" marL="457200" rtl="0" algn="l">
              <a:lnSpc>
                <a:spcPct val="100000"/>
              </a:lnSpc>
              <a:spcBef>
                <a:spcPts val="500"/>
              </a:spcBef>
              <a:spcAft>
                <a:spcPts val="0"/>
              </a:spcAft>
              <a:buSzPts val="2300"/>
              <a:buFont typeface="Calibri"/>
              <a:buChar char="-"/>
            </a:pPr>
            <a:r>
              <a:rPr lang="en-US" sz="2300"/>
              <a:t>Develop a Cobot that can integrate into a factory environment to reduce human injury, worker burnout, and increase productivity in repetitive tasks. The Cobot shall be able to lift (1 lb) and be placed into tight environments and controlled wirelessly through mobile app.</a:t>
            </a:r>
            <a:endParaRPr sz="2300"/>
          </a:p>
        </p:txBody>
      </p:sp>
      <p:sp>
        <p:nvSpPr>
          <p:cNvPr id="126" name="Google Shape;126;g3406831a733_0_110"/>
          <p:cNvSpPr txBox="1"/>
          <p:nvPr/>
        </p:nvSpPr>
        <p:spPr>
          <a:xfrm>
            <a:off x="5045084" y="5565439"/>
            <a:ext cx="17733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1</a:t>
            </a:r>
            <a:r>
              <a:rPr b="1" lang="en-US" sz="1900"/>
              <a:t> lb</a:t>
            </a:r>
            <a:r>
              <a:rPr b="1" i="0" lang="en-US" sz="1900" u="none" cap="none" strike="noStrike">
                <a:solidFill>
                  <a:srgbClr val="000000"/>
                </a:solidFill>
                <a:latin typeface="Arial"/>
                <a:ea typeface="Arial"/>
                <a:cs typeface="Arial"/>
                <a:sym typeface="Arial"/>
              </a:rPr>
              <a:t> Load</a:t>
            </a:r>
            <a:endParaRPr b="0" i="0" sz="1900" u="none" cap="none" strike="noStrike">
              <a:solidFill>
                <a:srgbClr val="000000"/>
              </a:solidFill>
              <a:latin typeface="Arial"/>
              <a:ea typeface="Arial"/>
              <a:cs typeface="Arial"/>
              <a:sym typeface="Arial"/>
            </a:endParaRPr>
          </a:p>
        </p:txBody>
      </p:sp>
      <p:sp>
        <p:nvSpPr>
          <p:cNvPr id="127" name="Google Shape;127;g3406831a733_0_110"/>
          <p:cNvSpPr txBox="1"/>
          <p:nvPr/>
        </p:nvSpPr>
        <p:spPr>
          <a:xfrm>
            <a:off x="8192703" y="5514522"/>
            <a:ext cx="2108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Precise</a:t>
            </a:r>
            <a:r>
              <a:rPr b="0" i="0" lang="en-US" sz="1900" u="none" cap="none" strike="noStrike">
                <a:solidFill>
                  <a:srgbClr val="000000"/>
                </a:solidFill>
                <a:latin typeface="Arial"/>
                <a:ea typeface="Arial"/>
                <a:cs typeface="Arial"/>
                <a:sym typeface="Arial"/>
              </a:rPr>
              <a:t> </a:t>
            </a:r>
            <a:r>
              <a:rPr b="1" i="0" lang="en-US" sz="1900" u="none" cap="none" strike="noStrike">
                <a:solidFill>
                  <a:srgbClr val="000000"/>
                </a:solidFill>
                <a:latin typeface="Arial"/>
                <a:ea typeface="Arial"/>
                <a:cs typeface="Arial"/>
                <a:sym typeface="Arial"/>
              </a:rPr>
              <a:t>Control</a:t>
            </a:r>
            <a:endParaRPr b="0" i="0" sz="1900" u="none" cap="none" strike="noStrike">
              <a:solidFill>
                <a:srgbClr val="000000"/>
              </a:solidFill>
              <a:latin typeface="Arial"/>
              <a:ea typeface="Arial"/>
              <a:cs typeface="Arial"/>
              <a:sym typeface="Arial"/>
            </a:endParaRPr>
          </a:p>
        </p:txBody>
      </p:sp>
      <p:sp>
        <p:nvSpPr>
          <p:cNvPr id="128" name="Google Shape;128;g3406831a733_0_110"/>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497c3eb98c_5_155"/>
          <p:cNvSpPr txBox="1"/>
          <p:nvPr>
            <p:ph type="title"/>
          </p:nvPr>
        </p:nvSpPr>
        <p:spPr>
          <a:xfrm>
            <a:off x="609600" y="1049177"/>
            <a:ext cx="10972800" cy="803700"/>
          </a:xfrm>
          <a:prstGeom prst="rect">
            <a:avLst/>
          </a:prstGeom>
        </p:spPr>
        <p:txBody>
          <a:bodyPr anchorCtr="0" anchor="ctr" bIns="60925" lIns="121900" spcFirstLastPara="1" rIns="121900" wrap="square" tIns="60925">
            <a:normAutofit/>
          </a:bodyPr>
          <a:lstStyle/>
          <a:p>
            <a:pPr indent="0" lvl="0" marL="0" rtl="0" algn="ctr">
              <a:spcBef>
                <a:spcPts val="0"/>
              </a:spcBef>
              <a:spcAft>
                <a:spcPts val="0"/>
              </a:spcAft>
              <a:buNone/>
            </a:pPr>
            <a:r>
              <a:rPr lang="en-US"/>
              <a:t>Project Scope Changes</a:t>
            </a:r>
            <a:endParaRPr/>
          </a:p>
        </p:txBody>
      </p:sp>
      <p:sp>
        <p:nvSpPr>
          <p:cNvPr id="135" name="Google Shape;135;g3497c3eb98c_5_155"/>
          <p:cNvSpPr txBox="1"/>
          <p:nvPr/>
        </p:nvSpPr>
        <p:spPr>
          <a:xfrm>
            <a:off x="966900" y="1852875"/>
            <a:ext cx="10258200" cy="4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Throughout the semester, we recognized that adjustments to our project scope were necessary.</a:t>
            </a:r>
            <a:r>
              <a:rPr lang="en-US" sz="2000">
                <a:solidFill>
                  <a:schemeClr val="dk1"/>
                </a:solidFill>
              </a:rPr>
              <a:t> After discussion with our sponsors and professors, we revised the scope to better manage time and resources–shifting focus toward electrical hardware design and testing rather than mechanical fabrication.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Reduced payload capacity</a:t>
            </a:r>
            <a:r>
              <a:rPr lang="en-US" sz="2000">
                <a:solidFill>
                  <a:schemeClr val="dk1"/>
                </a:solidFill>
              </a:rPr>
              <a:t> from 7-18kgs (15-40 lbs) to 1 lb</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15-40 lbs. was unrealistic given our budget constraints</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Purchased a cobot frame</a:t>
            </a:r>
            <a:r>
              <a:rPr lang="en-US" sz="2000">
                <a:solidFill>
                  <a:schemeClr val="dk1"/>
                </a:solidFill>
              </a:rPr>
              <a:t> from Amazon</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Minimized </a:t>
            </a:r>
            <a:r>
              <a:rPr lang="en-US" sz="2000">
                <a:solidFill>
                  <a:schemeClr val="dk1"/>
                </a:solidFill>
              </a:rPr>
              <a:t>mechanical</a:t>
            </a:r>
            <a:r>
              <a:rPr lang="en-US" sz="2000">
                <a:solidFill>
                  <a:schemeClr val="dk1"/>
                </a:solidFill>
              </a:rPr>
              <a:t> </a:t>
            </a:r>
            <a:r>
              <a:rPr lang="en-US" sz="2000">
                <a:solidFill>
                  <a:schemeClr val="dk1"/>
                </a:solidFill>
              </a:rPr>
              <a:t>design</a:t>
            </a:r>
            <a:r>
              <a:rPr lang="en-US" sz="2000">
                <a:solidFill>
                  <a:schemeClr val="dk1"/>
                </a:solidFill>
              </a:rPr>
              <a:t> time and complexity</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Decreased BLDC motor count</a:t>
            </a:r>
            <a:r>
              <a:rPr lang="en-US" sz="2000">
                <a:solidFill>
                  <a:schemeClr val="dk1"/>
                </a:solidFill>
              </a:rPr>
              <a:t> to 1 and used </a:t>
            </a:r>
            <a:r>
              <a:rPr b="1" lang="en-US" sz="2000">
                <a:solidFill>
                  <a:schemeClr val="dk1"/>
                </a:solidFill>
              </a:rPr>
              <a:t>servo motors</a:t>
            </a:r>
            <a:r>
              <a:rPr lang="en-US" sz="2000">
                <a:solidFill>
                  <a:schemeClr val="dk1"/>
                </a:solidFill>
              </a:rPr>
              <a:t> for arm movement</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1 BLDC motor to demonstrate motor driver functionality</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4 servos to validate the robotic arm concept</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A diagram of a factory automation system&#10;&#10;Description automatically generated" id="140" name="Google Shape;140;g3497c3eb98c_5_96"/>
          <p:cNvPicPr preferRelativeResize="0"/>
          <p:nvPr/>
        </p:nvPicPr>
        <p:blipFill rotWithShape="1">
          <a:blip r:embed="rId3">
            <a:alphaModFix/>
          </a:blip>
          <a:srcRect b="0" l="0" r="0" t="0"/>
          <a:stretch/>
        </p:blipFill>
        <p:spPr>
          <a:xfrm>
            <a:off x="3274516" y="1937744"/>
            <a:ext cx="5860596" cy="3388905"/>
          </a:xfrm>
          <a:prstGeom prst="rect">
            <a:avLst/>
          </a:prstGeom>
          <a:noFill/>
          <a:ln>
            <a:noFill/>
          </a:ln>
          <a:effectLst>
            <a:outerShdw blurRad="292100" rotWithShape="0" algn="tl" dir="2700000" dist="139700">
              <a:srgbClr val="333333">
                <a:alpha val="64709"/>
              </a:srgbClr>
            </a:outerShdw>
          </a:effectLst>
        </p:spPr>
      </p:pic>
      <p:sp>
        <p:nvSpPr>
          <p:cNvPr id="141" name="Google Shape;141;g3497c3eb98c_5_96"/>
          <p:cNvSpPr txBox="1"/>
          <p:nvPr/>
        </p:nvSpPr>
        <p:spPr>
          <a:xfrm>
            <a:off x="1375016" y="5650327"/>
            <a:ext cx="9441900" cy="7080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Arial"/>
                <a:ea typeface="Arial"/>
                <a:cs typeface="Arial"/>
                <a:sym typeface="Arial"/>
              </a:rPr>
              <a:t>Subsystem Diagram Color: </a:t>
            </a:r>
            <a:r>
              <a:rPr b="1" i="0" lang="en-US" sz="1900" u="none" cap="none" strike="noStrike">
                <a:solidFill>
                  <a:schemeClr val="dk1"/>
                </a:solidFill>
                <a:highlight>
                  <a:srgbClr val="54C45E"/>
                </a:highlight>
                <a:latin typeface="Arial"/>
                <a:ea typeface="Arial"/>
                <a:cs typeface="Arial"/>
                <a:sym typeface="Arial"/>
              </a:rPr>
              <a:t>Power</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E81313"/>
                </a:highlight>
                <a:latin typeface="Arial"/>
                <a:ea typeface="Arial"/>
                <a:cs typeface="Arial"/>
                <a:sym typeface="Arial"/>
              </a:rPr>
              <a:t>MCU/Connectivity</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6DB1FF"/>
                </a:highlight>
                <a:latin typeface="Arial"/>
                <a:ea typeface="Arial"/>
                <a:cs typeface="Arial"/>
                <a:sym typeface="Arial"/>
              </a:rPr>
              <a:t>Mobile App</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FCFCCA"/>
                </a:highlight>
                <a:latin typeface="Arial"/>
                <a:ea typeface="Arial"/>
                <a:cs typeface="Arial"/>
                <a:sym typeface="Arial"/>
              </a:rPr>
              <a:t>Motor Control</a:t>
            </a:r>
            <a:endParaRPr b="0" i="0" sz="1900" u="none" cap="none" strike="noStrike">
              <a:solidFill>
                <a:schemeClr val="dk1"/>
              </a:solidFill>
              <a:latin typeface="Arial"/>
              <a:ea typeface="Arial"/>
              <a:cs typeface="Arial"/>
              <a:sym typeface="Arial"/>
            </a:endParaRPr>
          </a:p>
        </p:txBody>
      </p:sp>
      <p:sp>
        <p:nvSpPr>
          <p:cNvPr id="142" name="Google Shape;142;g3497c3eb98c_5_96"/>
          <p:cNvSpPr txBox="1"/>
          <p:nvPr>
            <p:ph type="title"/>
          </p:nvPr>
        </p:nvSpPr>
        <p:spPr>
          <a:xfrm>
            <a:off x="609600" y="985927"/>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700"/>
              <a:buFont typeface="Arial"/>
              <a:buNone/>
            </a:pPr>
            <a:r>
              <a:rPr lang="en-US"/>
              <a:t>Project/Subsystem Overview </a:t>
            </a:r>
            <a:endParaRPr/>
          </a:p>
        </p:txBody>
      </p:sp>
      <p:sp>
        <p:nvSpPr>
          <p:cNvPr id="143" name="Google Shape;143;g3497c3eb98c_5_96"/>
          <p:cNvSpPr txBox="1"/>
          <p:nvPr/>
        </p:nvSpPr>
        <p:spPr>
          <a:xfrm>
            <a:off x="7598800" y="4488767"/>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54C45E"/>
                </a:highlight>
                <a:latin typeface="Arial"/>
                <a:ea typeface="Arial"/>
                <a:cs typeface="Arial"/>
                <a:sym typeface="Arial"/>
              </a:rPr>
              <a:t>Emily</a:t>
            </a:r>
            <a:endParaRPr b="1" i="0" sz="2700" u="none" cap="none" strike="noStrike">
              <a:solidFill>
                <a:schemeClr val="dk1"/>
              </a:solidFill>
              <a:highlight>
                <a:srgbClr val="54C45E"/>
              </a:highlight>
              <a:latin typeface="Arial"/>
              <a:ea typeface="Arial"/>
              <a:cs typeface="Arial"/>
              <a:sym typeface="Arial"/>
            </a:endParaRPr>
          </a:p>
        </p:txBody>
      </p:sp>
      <p:sp>
        <p:nvSpPr>
          <p:cNvPr id="144" name="Google Shape;144;g3497c3eb98c_5_96"/>
          <p:cNvSpPr txBox="1"/>
          <p:nvPr/>
        </p:nvSpPr>
        <p:spPr>
          <a:xfrm>
            <a:off x="1758933" y="2778325"/>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6DB1FF"/>
                </a:highlight>
                <a:latin typeface="Arial"/>
                <a:ea typeface="Arial"/>
                <a:cs typeface="Arial"/>
                <a:sym typeface="Arial"/>
              </a:rPr>
              <a:t>Jaishil</a:t>
            </a:r>
            <a:endParaRPr b="1" i="0" sz="2700" u="none" cap="none" strike="noStrike">
              <a:solidFill>
                <a:schemeClr val="dk1"/>
              </a:solidFill>
              <a:highlight>
                <a:srgbClr val="6DB1FF"/>
              </a:highlight>
              <a:latin typeface="Arial"/>
              <a:ea typeface="Arial"/>
              <a:cs typeface="Arial"/>
              <a:sym typeface="Arial"/>
            </a:endParaRPr>
          </a:p>
        </p:txBody>
      </p:sp>
      <p:sp>
        <p:nvSpPr>
          <p:cNvPr id="145" name="Google Shape;145;g3497c3eb98c_5_96"/>
          <p:cNvSpPr txBox="1"/>
          <p:nvPr/>
        </p:nvSpPr>
        <p:spPr>
          <a:xfrm>
            <a:off x="3102533" y="2172058"/>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E81313"/>
                </a:highlight>
                <a:latin typeface="Arial"/>
                <a:ea typeface="Arial"/>
                <a:cs typeface="Arial"/>
                <a:sym typeface="Arial"/>
              </a:rPr>
              <a:t>Adrian</a:t>
            </a:r>
            <a:endParaRPr b="1" i="0" sz="2700" u="none" cap="none" strike="noStrike">
              <a:solidFill>
                <a:schemeClr val="dk1"/>
              </a:solidFill>
              <a:highlight>
                <a:srgbClr val="E81313"/>
              </a:highlight>
              <a:latin typeface="Arial"/>
              <a:ea typeface="Arial"/>
              <a:cs typeface="Arial"/>
              <a:sym typeface="Arial"/>
            </a:endParaRPr>
          </a:p>
        </p:txBody>
      </p:sp>
      <p:sp>
        <p:nvSpPr>
          <p:cNvPr id="146" name="Google Shape;146;g3497c3eb98c_5_96"/>
          <p:cNvSpPr txBox="1"/>
          <p:nvPr/>
        </p:nvSpPr>
        <p:spPr>
          <a:xfrm>
            <a:off x="9011300" y="2485333"/>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FCFCCA"/>
                </a:highlight>
                <a:latin typeface="Arial"/>
                <a:ea typeface="Arial"/>
                <a:cs typeface="Arial"/>
                <a:sym typeface="Arial"/>
              </a:rPr>
              <a:t>Ethan</a:t>
            </a:r>
            <a:endParaRPr b="1" i="0" sz="2700" u="none" cap="none" strike="noStrike">
              <a:solidFill>
                <a:schemeClr val="dk1"/>
              </a:solidFill>
              <a:highlight>
                <a:srgbClr val="FCFCCA"/>
              </a:highlight>
              <a:latin typeface="Arial"/>
              <a:ea typeface="Arial"/>
              <a:cs typeface="Arial"/>
              <a:sym typeface="Arial"/>
            </a:endParaRPr>
          </a:p>
        </p:txBody>
      </p:sp>
      <p:cxnSp>
        <p:nvCxnSpPr>
          <p:cNvPr id="147" name="Google Shape;147;g3497c3eb98c_5_96"/>
          <p:cNvCxnSpPr/>
          <p:nvPr/>
        </p:nvCxnSpPr>
        <p:spPr>
          <a:xfrm>
            <a:off x="3030733" y="3275183"/>
            <a:ext cx="394500" cy="307500"/>
          </a:xfrm>
          <a:prstGeom prst="straightConnector1">
            <a:avLst/>
          </a:prstGeom>
          <a:noFill/>
          <a:ln cap="flat" cmpd="sng" w="19050">
            <a:solidFill>
              <a:schemeClr val="dk2"/>
            </a:solidFill>
            <a:prstDash val="solid"/>
            <a:round/>
            <a:headEnd len="sm" w="sm" type="none"/>
            <a:tailEnd len="med" w="med" type="triangle"/>
          </a:ln>
        </p:spPr>
      </p:cxnSp>
      <p:cxnSp>
        <p:nvCxnSpPr>
          <p:cNvPr id="148" name="Google Shape;148;g3497c3eb98c_5_96"/>
          <p:cNvCxnSpPr/>
          <p:nvPr/>
        </p:nvCxnSpPr>
        <p:spPr>
          <a:xfrm>
            <a:off x="4220467" y="2736925"/>
            <a:ext cx="633300" cy="532500"/>
          </a:xfrm>
          <a:prstGeom prst="straightConnector1">
            <a:avLst/>
          </a:prstGeom>
          <a:noFill/>
          <a:ln cap="flat" cmpd="sng" w="19050">
            <a:solidFill>
              <a:schemeClr val="dk2"/>
            </a:solidFill>
            <a:prstDash val="solid"/>
            <a:round/>
            <a:headEnd len="sm" w="sm" type="none"/>
            <a:tailEnd len="med" w="med" type="triangle"/>
          </a:ln>
        </p:spPr>
      </p:cxnSp>
      <p:cxnSp>
        <p:nvCxnSpPr>
          <p:cNvPr id="149" name="Google Shape;149;g3497c3eb98c_5_96"/>
          <p:cNvCxnSpPr/>
          <p:nvPr/>
        </p:nvCxnSpPr>
        <p:spPr>
          <a:xfrm flipH="1">
            <a:off x="8706033" y="2996442"/>
            <a:ext cx="599100" cy="462900"/>
          </a:xfrm>
          <a:prstGeom prst="straightConnector1">
            <a:avLst/>
          </a:prstGeom>
          <a:noFill/>
          <a:ln cap="flat" cmpd="sng" w="19050">
            <a:solidFill>
              <a:schemeClr val="dk2"/>
            </a:solidFill>
            <a:prstDash val="solid"/>
            <a:round/>
            <a:headEnd len="sm" w="sm" type="none"/>
            <a:tailEnd len="med" w="med" type="triangle"/>
          </a:ln>
        </p:spPr>
      </p:cxnSp>
      <p:cxnSp>
        <p:nvCxnSpPr>
          <p:cNvPr id="150" name="Google Shape;150;g3497c3eb98c_5_96"/>
          <p:cNvCxnSpPr/>
          <p:nvPr/>
        </p:nvCxnSpPr>
        <p:spPr>
          <a:xfrm flipH="1">
            <a:off x="6934567" y="4833300"/>
            <a:ext cx="786000" cy="1617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497c3eb98c_5_0"/>
          <p:cNvSpPr txBox="1"/>
          <p:nvPr>
            <p:ph type="title"/>
          </p:nvPr>
        </p:nvSpPr>
        <p:spPr>
          <a:xfrm>
            <a:off x="609600" y="7888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Diagram </a:t>
            </a:r>
            <a:endParaRPr/>
          </a:p>
        </p:txBody>
      </p:sp>
      <p:pic>
        <p:nvPicPr>
          <p:cNvPr id="157" name="Google Shape;157;g3497c3eb98c_5_0"/>
          <p:cNvPicPr preferRelativeResize="0"/>
          <p:nvPr/>
        </p:nvPicPr>
        <p:blipFill>
          <a:blip r:embed="rId3">
            <a:alphaModFix/>
          </a:blip>
          <a:stretch>
            <a:fillRect/>
          </a:stretch>
        </p:blipFill>
        <p:spPr>
          <a:xfrm>
            <a:off x="2835850" y="1706300"/>
            <a:ext cx="6520298" cy="4573498"/>
          </a:xfrm>
          <a:prstGeom prst="rect">
            <a:avLst/>
          </a:prstGeom>
          <a:noFill/>
          <a:ln>
            <a:noFill/>
          </a:ln>
          <a:effectLst>
            <a:outerShdw blurRad="57150" rotWithShape="0" algn="bl" dir="5400000" dist="19050">
              <a:srgbClr val="000000">
                <a:alpha val="50000"/>
              </a:srgbClr>
            </a:outerShdw>
          </a:effectLst>
        </p:spPr>
      </p:pic>
      <p:grpSp>
        <p:nvGrpSpPr>
          <p:cNvPr id="158" name="Google Shape;158;g3497c3eb98c_5_0"/>
          <p:cNvGrpSpPr/>
          <p:nvPr/>
        </p:nvGrpSpPr>
        <p:grpSpPr>
          <a:xfrm>
            <a:off x="488925" y="2058288"/>
            <a:ext cx="1952100" cy="803700"/>
            <a:chOff x="493050" y="1131800"/>
            <a:chExt cx="1952100" cy="803700"/>
          </a:xfrm>
        </p:grpSpPr>
        <p:sp>
          <p:nvSpPr>
            <p:cNvPr id="159" name="Google Shape;159;g3497c3eb98c_5_0"/>
            <p:cNvSpPr/>
            <p:nvPr/>
          </p:nvSpPr>
          <p:spPr>
            <a:xfrm>
              <a:off x="493050" y="1131800"/>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g3497c3eb98c_5_0"/>
            <p:cNvSpPr txBox="1"/>
            <p:nvPr/>
          </p:nvSpPr>
          <p:spPr>
            <a:xfrm>
              <a:off x="613725" y="1328325"/>
              <a:ext cx="1673700" cy="410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23850" lvl="0" marL="457200" rtl="0" algn="ctr">
                <a:spcBef>
                  <a:spcPts val="0"/>
                </a:spcBef>
                <a:spcAft>
                  <a:spcPts val="0"/>
                </a:spcAft>
                <a:buClr>
                  <a:schemeClr val="lt1"/>
                </a:buClr>
                <a:buSzPts val="1500"/>
                <a:buAutoNum type="arabicPeriod"/>
              </a:pPr>
              <a:r>
                <a:rPr b="1" lang="en-US" sz="1500">
                  <a:solidFill>
                    <a:schemeClr val="lt1"/>
                  </a:solidFill>
                </a:rPr>
                <a:t>Cobot Arm</a:t>
              </a:r>
              <a:endParaRPr b="1" sz="1500">
                <a:solidFill>
                  <a:schemeClr val="lt1"/>
                </a:solidFill>
              </a:endParaRPr>
            </a:p>
          </p:txBody>
        </p:sp>
      </p:grpSp>
      <p:grpSp>
        <p:nvGrpSpPr>
          <p:cNvPr id="161" name="Google Shape;161;g3497c3eb98c_5_0"/>
          <p:cNvGrpSpPr/>
          <p:nvPr/>
        </p:nvGrpSpPr>
        <p:grpSpPr>
          <a:xfrm>
            <a:off x="488925" y="3122950"/>
            <a:ext cx="1952100" cy="803700"/>
            <a:chOff x="608325" y="2322325"/>
            <a:chExt cx="1952100" cy="803700"/>
          </a:xfrm>
        </p:grpSpPr>
        <p:sp>
          <p:nvSpPr>
            <p:cNvPr id="162" name="Google Shape;162;g3497c3eb98c_5_0"/>
            <p:cNvSpPr/>
            <p:nvPr/>
          </p:nvSpPr>
          <p:spPr>
            <a:xfrm>
              <a:off x="608325" y="23223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g3497c3eb98c_5_0"/>
            <p:cNvSpPr txBox="1"/>
            <p:nvPr/>
          </p:nvSpPr>
          <p:spPr>
            <a:xfrm>
              <a:off x="827475" y="2542225"/>
              <a:ext cx="1513800" cy="363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2. MCU PCB 2</a:t>
              </a:r>
              <a:endParaRPr b="1" sz="1500">
                <a:solidFill>
                  <a:schemeClr val="lt1"/>
                </a:solidFill>
              </a:endParaRPr>
            </a:p>
          </p:txBody>
        </p:sp>
      </p:grpSp>
      <p:grpSp>
        <p:nvGrpSpPr>
          <p:cNvPr id="164" name="Google Shape;164;g3497c3eb98c_5_0"/>
          <p:cNvGrpSpPr/>
          <p:nvPr/>
        </p:nvGrpSpPr>
        <p:grpSpPr>
          <a:xfrm>
            <a:off x="488925" y="4190825"/>
            <a:ext cx="1952100" cy="803700"/>
            <a:chOff x="533750" y="3489425"/>
            <a:chExt cx="1952100" cy="803700"/>
          </a:xfrm>
        </p:grpSpPr>
        <p:sp>
          <p:nvSpPr>
            <p:cNvPr id="165" name="Google Shape;165;g3497c3eb98c_5_0"/>
            <p:cNvSpPr/>
            <p:nvPr/>
          </p:nvSpPr>
          <p:spPr>
            <a:xfrm>
              <a:off x="533750" y="34894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g3497c3eb98c_5_0"/>
            <p:cNvSpPr txBox="1"/>
            <p:nvPr/>
          </p:nvSpPr>
          <p:spPr>
            <a:xfrm>
              <a:off x="983300" y="3703325"/>
              <a:ext cx="1053000" cy="37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3. ESP32</a:t>
              </a:r>
              <a:endParaRPr b="1" sz="1500">
                <a:solidFill>
                  <a:schemeClr val="lt1"/>
                </a:solidFill>
              </a:endParaRPr>
            </a:p>
          </p:txBody>
        </p:sp>
      </p:grpSp>
      <p:grpSp>
        <p:nvGrpSpPr>
          <p:cNvPr id="167" name="Google Shape;167;g3497c3eb98c_5_0"/>
          <p:cNvGrpSpPr/>
          <p:nvPr/>
        </p:nvGrpSpPr>
        <p:grpSpPr>
          <a:xfrm>
            <a:off x="488925" y="5202950"/>
            <a:ext cx="1952100" cy="803700"/>
            <a:chOff x="413975" y="4822825"/>
            <a:chExt cx="1952100" cy="803700"/>
          </a:xfrm>
        </p:grpSpPr>
        <p:sp>
          <p:nvSpPr>
            <p:cNvPr id="168" name="Google Shape;168;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g3497c3eb98c_5_0"/>
            <p:cNvSpPr txBox="1"/>
            <p:nvPr/>
          </p:nvSpPr>
          <p:spPr>
            <a:xfrm>
              <a:off x="613175" y="5029800"/>
              <a:ext cx="1553700" cy="47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4. MCU PCB 1</a:t>
              </a:r>
              <a:endParaRPr b="1" sz="1500">
                <a:solidFill>
                  <a:schemeClr val="lt1"/>
                </a:solidFill>
              </a:endParaRPr>
            </a:p>
          </p:txBody>
        </p:sp>
      </p:grpSp>
      <p:grpSp>
        <p:nvGrpSpPr>
          <p:cNvPr id="170" name="Google Shape;170;g3497c3eb98c_5_0"/>
          <p:cNvGrpSpPr/>
          <p:nvPr/>
        </p:nvGrpSpPr>
        <p:grpSpPr>
          <a:xfrm>
            <a:off x="9721525" y="5763125"/>
            <a:ext cx="1952100" cy="803700"/>
            <a:chOff x="413975" y="4822825"/>
            <a:chExt cx="1952100" cy="803700"/>
          </a:xfrm>
        </p:grpSpPr>
        <p:sp>
          <p:nvSpPr>
            <p:cNvPr id="171" name="Google Shape;171;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g3497c3eb98c_5_0"/>
            <p:cNvSpPr txBox="1"/>
            <p:nvPr/>
          </p:nvSpPr>
          <p:spPr>
            <a:xfrm>
              <a:off x="653825" y="5031025"/>
              <a:ext cx="1472400" cy="38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5</a:t>
              </a:r>
              <a:r>
                <a:rPr b="1" lang="en-US" sz="1500">
                  <a:solidFill>
                    <a:schemeClr val="lt1"/>
                  </a:solidFill>
                </a:rPr>
                <a:t>. Power PCB</a:t>
              </a:r>
              <a:endParaRPr b="1" sz="1500">
                <a:solidFill>
                  <a:schemeClr val="lt1"/>
                </a:solidFill>
              </a:endParaRPr>
            </a:p>
          </p:txBody>
        </p:sp>
      </p:grpSp>
      <p:grpSp>
        <p:nvGrpSpPr>
          <p:cNvPr id="173" name="Google Shape;173;g3497c3eb98c_5_0"/>
          <p:cNvGrpSpPr/>
          <p:nvPr/>
        </p:nvGrpSpPr>
        <p:grpSpPr>
          <a:xfrm>
            <a:off x="9721525" y="4651213"/>
            <a:ext cx="1952100" cy="803700"/>
            <a:chOff x="413975" y="4822825"/>
            <a:chExt cx="1952100" cy="803700"/>
          </a:xfrm>
        </p:grpSpPr>
        <p:sp>
          <p:nvSpPr>
            <p:cNvPr id="174" name="Google Shape;174;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g3497c3eb98c_5_0"/>
            <p:cNvSpPr txBox="1"/>
            <p:nvPr/>
          </p:nvSpPr>
          <p:spPr>
            <a:xfrm>
              <a:off x="672875" y="5034025"/>
              <a:ext cx="1434300" cy="38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6. Launchpad</a:t>
              </a:r>
              <a:endParaRPr b="1" sz="1500">
                <a:solidFill>
                  <a:schemeClr val="lt1"/>
                </a:solidFill>
              </a:endParaRPr>
            </a:p>
          </p:txBody>
        </p:sp>
      </p:grpSp>
      <p:grpSp>
        <p:nvGrpSpPr>
          <p:cNvPr id="176" name="Google Shape;176;g3497c3eb98c_5_0"/>
          <p:cNvGrpSpPr/>
          <p:nvPr/>
        </p:nvGrpSpPr>
        <p:grpSpPr>
          <a:xfrm>
            <a:off x="9721525" y="2424600"/>
            <a:ext cx="1952100" cy="803700"/>
            <a:chOff x="413975" y="4822825"/>
            <a:chExt cx="1952100" cy="803700"/>
          </a:xfrm>
        </p:grpSpPr>
        <p:sp>
          <p:nvSpPr>
            <p:cNvPr id="177" name="Google Shape;177;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g3497c3eb98c_5_0"/>
            <p:cNvSpPr txBox="1"/>
            <p:nvPr/>
          </p:nvSpPr>
          <p:spPr>
            <a:xfrm>
              <a:off x="642875" y="5039725"/>
              <a:ext cx="1494300" cy="36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8. Mobile App</a:t>
              </a:r>
              <a:endParaRPr b="1" sz="1500">
                <a:solidFill>
                  <a:schemeClr val="lt1"/>
                </a:solidFill>
              </a:endParaRPr>
            </a:p>
          </p:txBody>
        </p:sp>
      </p:grpSp>
      <p:grpSp>
        <p:nvGrpSpPr>
          <p:cNvPr id="179" name="Google Shape;179;g3497c3eb98c_5_0"/>
          <p:cNvGrpSpPr/>
          <p:nvPr/>
        </p:nvGrpSpPr>
        <p:grpSpPr>
          <a:xfrm>
            <a:off x="9721525" y="1349050"/>
            <a:ext cx="1952100" cy="803700"/>
            <a:chOff x="413975" y="4822825"/>
            <a:chExt cx="1952100" cy="803700"/>
          </a:xfrm>
        </p:grpSpPr>
        <p:sp>
          <p:nvSpPr>
            <p:cNvPr id="180" name="Google Shape;180;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g3497c3eb98c_5_0"/>
            <p:cNvSpPr txBox="1"/>
            <p:nvPr/>
          </p:nvSpPr>
          <p:spPr>
            <a:xfrm>
              <a:off x="767725" y="5039875"/>
              <a:ext cx="1289400" cy="36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9. Platforms</a:t>
              </a:r>
              <a:endParaRPr b="1" sz="1500">
                <a:solidFill>
                  <a:schemeClr val="lt1"/>
                </a:solidFill>
              </a:endParaRPr>
            </a:p>
          </p:txBody>
        </p:sp>
      </p:grpSp>
      <p:sp>
        <p:nvSpPr>
          <p:cNvPr id="182" name="Google Shape;182;g3497c3eb98c_5_0"/>
          <p:cNvSpPr txBox="1"/>
          <p:nvPr/>
        </p:nvSpPr>
        <p:spPr>
          <a:xfrm>
            <a:off x="3529875" y="24246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1</a:t>
            </a:r>
            <a:endParaRPr b="1" sz="3200">
              <a:solidFill>
                <a:srgbClr val="E81313"/>
              </a:solidFill>
            </a:endParaRPr>
          </a:p>
        </p:txBody>
      </p:sp>
      <p:sp>
        <p:nvSpPr>
          <p:cNvPr id="183" name="Google Shape;183;g3497c3eb98c_5_0"/>
          <p:cNvSpPr txBox="1"/>
          <p:nvPr/>
        </p:nvSpPr>
        <p:spPr>
          <a:xfrm>
            <a:off x="4063275" y="4127913"/>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2</a:t>
            </a:r>
            <a:endParaRPr b="1" sz="3200">
              <a:solidFill>
                <a:srgbClr val="E81313"/>
              </a:solidFill>
            </a:endParaRPr>
          </a:p>
        </p:txBody>
      </p:sp>
      <p:sp>
        <p:nvSpPr>
          <p:cNvPr id="184" name="Google Shape;184;g3497c3eb98c_5_0"/>
          <p:cNvSpPr txBox="1"/>
          <p:nvPr/>
        </p:nvSpPr>
        <p:spPr>
          <a:xfrm>
            <a:off x="4063275" y="4994525"/>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3</a:t>
            </a:r>
            <a:endParaRPr b="1" sz="3200">
              <a:solidFill>
                <a:srgbClr val="E81313"/>
              </a:solidFill>
            </a:endParaRPr>
          </a:p>
        </p:txBody>
      </p:sp>
      <p:sp>
        <p:nvSpPr>
          <p:cNvPr id="185" name="Google Shape;185;g3497c3eb98c_5_0"/>
          <p:cNvSpPr txBox="1"/>
          <p:nvPr/>
        </p:nvSpPr>
        <p:spPr>
          <a:xfrm>
            <a:off x="5342950" y="520295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4</a:t>
            </a:r>
            <a:endParaRPr b="1" sz="3200">
              <a:solidFill>
                <a:srgbClr val="E81313"/>
              </a:solidFill>
            </a:endParaRPr>
          </a:p>
        </p:txBody>
      </p:sp>
      <p:sp>
        <p:nvSpPr>
          <p:cNvPr id="186" name="Google Shape;186;g3497c3eb98c_5_0"/>
          <p:cNvSpPr txBox="1"/>
          <p:nvPr/>
        </p:nvSpPr>
        <p:spPr>
          <a:xfrm>
            <a:off x="7691725" y="545775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5</a:t>
            </a:r>
            <a:endParaRPr b="1" sz="3200">
              <a:solidFill>
                <a:srgbClr val="E81313"/>
              </a:solidFill>
            </a:endParaRPr>
          </a:p>
        </p:txBody>
      </p:sp>
      <p:sp>
        <p:nvSpPr>
          <p:cNvPr id="187" name="Google Shape;187;g3497c3eb98c_5_0"/>
          <p:cNvSpPr txBox="1"/>
          <p:nvPr/>
        </p:nvSpPr>
        <p:spPr>
          <a:xfrm>
            <a:off x="8415650" y="4706625"/>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6</a:t>
            </a:r>
            <a:endParaRPr b="1" sz="3200">
              <a:solidFill>
                <a:srgbClr val="E81313"/>
              </a:solidFill>
            </a:endParaRPr>
          </a:p>
        </p:txBody>
      </p:sp>
      <p:sp>
        <p:nvSpPr>
          <p:cNvPr id="188" name="Google Shape;188;g3497c3eb98c_5_0"/>
          <p:cNvSpPr txBox="1"/>
          <p:nvPr/>
        </p:nvSpPr>
        <p:spPr>
          <a:xfrm>
            <a:off x="7212125" y="3792350"/>
            <a:ext cx="4035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7</a:t>
            </a:r>
            <a:endParaRPr b="1" sz="3200">
              <a:solidFill>
                <a:srgbClr val="E81313"/>
              </a:solidFill>
            </a:endParaRPr>
          </a:p>
        </p:txBody>
      </p:sp>
      <p:sp>
        <p:nvSpPr>
          <p:cNvPr id="189" name="Google Shape;189;g3497c3eb98c_5_0"/>
          <p:cNvSpPr txBox="1"/>
          <p:nvPr/>
        </p:nvSpPr>
        <p:spPr>
          <a:xfrm>
            <a:off x="8272200" y="30033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8</a:t>
            </a:r>
            <a:endParaRPr b="1" sz="3200">
              <a:solidFill>
                <a:srgbClr val="E81313"/>
              </a:solidFill>
            </a:endParaRPr>
          </a:p>
        </p:txBody>
      </p:sp>
      <p:sp>
        <p:nvSpPr>
          <p:cNvPr id="190" name="Google Shape;190;g3497c3eb98c_5_0"/>
          <p:cNvSpPr txBox="1"/>
          <p:nvPr/>
        </p:nvSpPr>
        <p:spPr>
          <a:xfrm>
            <a:off x="6006350" y="20583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9</a:t>
            </a:r>
            <a:endParaRPr b="1" sz="3200">
              <a:solidFill>
                <a:srgbClr val="E81313"/>
              </a:solidFill>
            </a:endParaRPr>
          </a:p>
        </p:txBody>
      </p:sp>
      <p:grpSp>
        <p:nvGrpSpPr>
          <p:cNvPr id="191" name="Google Shape;191;g3497c3eb98c_5_0"/>
          <p:cNvGrpSpPr/>
          <p:nvPr/>
        </p:nvGrpSpPr>
        <p:grpSpPr>
          <a:xfrm>
            <a:off x="9721525" y="3539325"/>
            <a:ext cx="1952100" cy="803700"/>
            <a:chOff x="413975" y="4822825"/>
            <a:chExt cx="1952100" cy="803700"/>
          </a:xfrm>
        </p:grpSpPr>
        <p:sp>
          <p:nvSpPr>
            <p:cNvPr id="192" name="Google Shape;192;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g3497c3eb98c_5_0"/>
            <p:cNvSpPr txBox="1"/>
            <p:nvPr/>
          </p:nvSpPr>
          <p:spPr>
            <a:xfrm>
              <a:off x="528425" y="4921225"/>
              <a:ext cx="1723200" cy="49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lt1"/>
                  </a:solidFill>
                </a:rPr>
                <a:t>7</a:t>
              </a:r>
              <a:r>
                <a:rPr b="1" lang="en-US" sz="1500">
                  <a:solidFill>
                    <a:schemeClr val="lt1"/>
                  </a:solidFill>
                </a:rPr>
                <a:t>. Motor Driver PCB</a:t>
              </a:r>
              <a:endParaRPr b="1" sz="1500">
                <a:solidFill>
                  <a:schemeClr val="lt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4aca522f99_1_0"/>
          <p:cNvSpPr txBox="1"/>
          <p:nvPr>
            <p:ph type="title"/>
          </p:nvPr>
        </p:nvSpPr>
        <p:spPr>
          <a:xfrm>
            <a:off x="609600" y="8388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Motor Driver: Design Accomplishments</a:t>
            </a:r>
            <a:endParaRPr/>
          </a:p>
        </p:txBody>
      </p:sp>
      <p:sp>
        <p:nvSpPr>
          <p:cNvPr id="200" name="Google Shape;200;g34aca522f99_1_0"/>
          <p:cNvSpPr txBox="1"/>
          <p:nvPr>
            <p:ph idx="1" type="body"/>
          </p:nvPr>
        </p:nvSpPr>
        <p:spPr>
          <a:xfrm>
            <a:off x="36650" y="1667925"/>
            <a:ext cx="6668400" cy="4702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Design:</a:t>
            </a:r>
            <a:endParaRPr sz="1800"/>
          </a:p>
          <a:p>
            <a:pPr indent="-323850" lvl="0" marL="457200" marR="0" rtl="0" algn="l">
              <a:lnSpc>
                <a:spcPct val="100000"/>
              </a:lnSpc>
              <a:spcBef>
                <a:spcPts val="360"/>
              </a:spcBef>
              <a:spcAft>
                <a:spcPts val="0"/>
              </a:spcAft>
              <a:buSzPts val="1500"/>
              <a:buChar char="•"/>
            </a:pPr>
            <a:r>
              <a:rPr lang="en-US" sz="1500"/>
              <a:t>Custom 3-Phase Motor Driver PCB with </a:t>
            </a:r>
            <a:r>
              <a:rPr b="1" lang="en-US" sz="1500"/>
              <a:t>DRV8161 Smart Gate Drivers</a:t>
            </a:r>
            <a:endParaRPr b="1" sz="1500"/>
          </a:p>
          <a:p>
            <a:pPr indent="-323850" lvl="1" marL="914400" marR="0" rtl="0" algn="l">
              <a:lnSpc>
                <a:spcPct val="100000"/>
              </a:lnSpc>
              <a:spcBef>
                <a:spcPts val="0"/>
              </a:spcBef>
              <a:spcAft>
                <a:spcPts val="0"/>
              </a:spcAft>
              <a:buSzPts val="1500"/>
              <a:buChar char="–"/>
            </a:pPr>
            <a:r>
              <a:rPr lang="en-US" sz="1500"/>
              <a:t>Modeled after </a:t>
            </a:r>
            <a:r>
              <a:rPr b="1" lang="en-US" sz="1500"/>
              <a:t>Texas Instruments' DRV8161EVM</a:t>
            </a:r>
            <a:r>
              <a:rPr lang="en-US" sz="1500"/>
              <a:t> with design changes for integration and simplicity</a:t>
            </a:r>
            <a:endParaRPr sz="1500"/>
          </a:p>
          <a:p>
            <a:pPr indent="-323850" lvl="2" marL="1371600" marR="0" rtl="0" algn="l">
              <a:lnSpc>
                <a:spcPct val="100000"/>
              </a:lnSpc>
              <a:spcBef>
                <a:spcPts val="0"/>
              </a:spcBef>
              <a:spcAft>
                <a:spcPts val="0"/>
              </a:spcAft>
              <a:buSzPts val="1500"/>
              <a:buChar char="•"/>
            </a:pPr>
            <a:r>
              <a:rPr lang="en-US" sz="1500"/>
              <a:t>Internal hardware selection modes are unchangeable</a:t>
            </a:r>
            <a:endParaRPr sz="1500"/>
          </a:p>
          <a:p>
            <a:pPr indent="-323850" lvl="3" marL="1828800" marR="0" rtl="0" algn="l">
              <a:lnSpc>
                <a:spcPct val="100000"/>
              </a:lnSpc>
              <a:spcBef>
                <a:spcPts val="0"/>
              </a:spcBef>
              <a:spcAft>
                <a:spcPts val="0"/>
              </a:spcAft>
              <a:buSzPts val="1500"/>
              <a:buChar char="–"/>
            </a:pPr>
            <a:r>
              <a:rPr lang="en-US" sz="1500"/>
              <a:t>DTMODE</a:t>
            </a:r>
            <a:r>
              <a:rPr lang="en-US" sz="1500"/>
              <a:t> </a:t>
            </a:r>
            <a:r>
              <a:rPr lang="en-US" sz="1500"/>
              <a:t>(0), IDRIVE1/2</a:t>
            </a:r>
            <a:r>
              <a:rPr lang="en-US" sz="1500"/>
              <a:t> </a:t>
            </a:r>
            <a:r>
              <a:rPr lang="en-US" sz="1500"/>
              <a:t>(7), VDSLVL</a:t>
            </a:r>
            <a:r>
              <a:rPr lang="en-US" sz="1500"/>
              <a:t> </a:t>
            </a:r>
            <a:r>
              <a:rPr lang="en-US" sz="1500"/>
              <a:t>(0), CSAGAIN</a:t>
            </a:r>
            <a:r>
              <a:rPr lang="en-US" sz="1500"/>
              <a:t> </a:t>
            </a:r>
            <a:r>
              <a:rPr lang="en-US" sz="1500"/>
              <a:t>(5</a:t>
            </a:r>
            <a:r>
              <a:rPr lang="en-US" sz="1500"/>
              <a:t> </a:t>
            </a:r>
            <a:r>
              <a:rPr lang="en-US" sz="1500"/>
              <a:t>V/V)</a:t>
            </a:r>
            <a:endParaRPr sz="1500"/>
          </a:p>
          <a:p>
            <a:pPr indent="-323850" lvl="1" marL="914400" marR="0" rtl="0" algn="l">
              <a:lnSpc>
                <a:spcPct val="100000"/>
              </a:lnSpc>
              <a:spcBef>
                <a:spcPts val="0"/>
              </a:spcBef>
              <a:spcAft>
                <a:spcPts val="0"/>
              </a:spcAft>
              <a:buSzPts val="1500"/>
              <a:buChar char="–"/>
            </a:pPr>
            <a:r>
              <a:rPr lang="en-US" sz="1500"/>
              <a:t>GPIO headers for direct interface with </a:t>
            </a:r>
            <a:r>
              <a:rPr b="1" lang="en-US" sz="1500"/>
              <a:t>MCU-generated control signals</a:t>
            </a:r>
            <a:r>
              <a:rPr lang="en-US" sz="1500"/>
              <a:t> (e.g., TMS320F280049C)</a:t>
            </a:r>
            <a:endParaRPr sz="1500"/>
          </a:p>
          <a:p>
            <a:pPr indent="-323850" lvl="1" marL="914400" marR="0" rtl="0" algn="l">
              <a:lnSpc>
                <a:spcPct val="100000"/>
              </a:lnSpc>
              <a:spcBef>
                <a:spcPts val="0"/>
              </a:spcBef>
              <a:spcAft>
                <a:spcPts val="0"/>
              </a:spcAft>
              <a:buSzPts val="1500"/>
              <a:buChar char="–"/>
            </a:pPr>
            <a:r>
              <a:rPr b="1" lang="en-US" sz="1500"/>
              <a:t>High-voltage power input terminals</a:t>
            </a:r>
            <a:r>
              <a:rPr lang="en-US" sz="1500"/>
              <a:t> for motor supply (PVDD) and logic supply (GVDD/5V/3.3V)</a:t>
            </a:r>
            <a:endParaRPr sz="1500"/>
          </a:p>
          <a:p>
            <a:pPr indent="-323850" lvl="1" marL="914400" marR="0" rtl="0" algn="l">
              <a:lnSpc>
                <a:spcPct val="100000"/>
              </a:lnSpc>
              <a:spcBef>
                <a:spcPts val="0"/>
              </a:spcBef>
              <a:spcAft>
                <a:spcPts val="0"/>
              </a:spcAft>
              <a:buSzPts val="1500"/>
              <a:buChar char="–"/>
            </a:pPr>
            <a:r>
              <a:rPr b="1" lang="en-US" sz="1500"/>
              <a:t>Custom motor connector</a:t>
            </a:r>
            <a:r>
              <a:rPr lang="en-US" sz="1500"/>
              <a:t> for 3-phase output, with integrated Hall sensor and Enc</a:t>
            </a:r>
            <a:r>
              <a:rPr lang="en-US" sz="1500"/>
              <a:t>o</a:t>
            </a:r>
            <a:r>
              <a:rPr lang="en-US" sz="1500"/>
              <a:t>der </a:t>
            </a:r>
            <a:r>
              <a:rPr b="1" lang="en-US" sz="1500"/>
              <a:t>feedback routing</a:t>
            </a:r>
            <a:endParaRPr b="1" sz="1500"/>
          </a:p>
          <a:p>
            <a:pPr indent="-323850" lvl="1" marL="914400" marR="0" rtl="0" algn="l">
              <a:lnSpc>
                <a:spcPct val="100000"/>
              </a:lnSpc>
              <a:spcBef>
                <a:spcPts val="0"/>
              </a:spcBef>
              <a:spcAft>
                <a:spcPts val="0"/>
              </a:spcAft>
              <a:buSzPts val="1500"/>
              <a:buChar char="–"/>
            </a:pPr>
            <a:r>
              <a:rPr b="1" lang="en-US" sz="1500"/>
              <a:t>Status and fault indication LEDs</a:t>
            </a:r>
            <a:r>
              <a:rPr lang="en-US" sz="1500"/>
              <a:t> for each phase</a:t>
            </a:r>
            <a:endParaRPr sz="1500"/>
          </a:p>
          <a:p>
            <a:pPr indent="-323850" lvl="0" marL="457200" marR="0" rtl="0" algn="l">
              <a:lnSpc>
                <a:spcPct val="100000"/>
              </a:lnSpc>
              <a:spcBef>
                <a:spcPts val="0"/>
              </a:spcBef>
              <a:spcAft>
                <a:spcPts val="0"/>
              </a:spcAft>
              <a:buSzPts val="1500"/>
              <a:buChar char="•"/>
            </a:pPr>
            <a:r>
              <a:rPr lang="en-US" sz="1500"/>
              <a:t>Assisted with Code Integration for the MCU Subsystem</a:t>
            </a:r>
            <a:endParaRPr sz="1500"/>
          </a:p>
          <a:p>
            <a:pPr indent="-323850" lvl="1" marL="914400" marR="0" rtl="0" algn="l">
              <a:lnSpc>
                <a:spcPct val="100000"/>
              </a:lnSpc>
              <a:spcBef>
                <a:spcPts val="0"/>
              </a:spcBef>
              <a:spcAft>
                <a:spcPts val="0"/>
              </a:spcAft>
              <a:buSzPts val="1500"/>
              <a:buChar char="–"/>
            </a:pPr>
            <a:r>
              <a:rPr lang="en-US" sz="1500"/>
              <a:t>Code modeled after the DRV8161 EVM GUI.c</a:t>
            </a:r>
            <a:endParaRPr sz="1500"/>
          </a:p>
          <a:p>
            <a:pPr indent="-323850" lvl="1" marL="914400" marR="0" rtl="0" algn="l">
              <a:lnSpc>
                <a:spcPct val="100000"/>
              </a:lnSpc>
              <a:spcBef>
                <a:spcPts val="0"/>
              </a:spcBef>
              <a:spcAft>
                <a:spcPts val="0"/>
              </a:spcAft>
              <a:buSzPts val="1500"/>
              <a:buChar char="–"/>
            </a:pPr>
            <a:r>
              <a:rPr lang="en-US" sz="1500"/>
              <a:t>Allowed for PWM generation for Independent PWM Mode</a:t>
            </a:r>
            <a:endParaRPr sz="1500"/>
          </a:p>
          <a:p>
            <a:pPr indent="-323850" lvl="0" marL="457200" marR="0" rtl="0" algn="l">
              <a:lnSpc>
                <a:spcPct val="100000"/>
              </a:lnSpc>
              <a:spcBef>
                <a:spcPts val="0"/>
              </a:spcBef>
              <a:spcAft>
                <a:spcPts val="0"/>
              </a:spcAft>
              <a:buSzPts val="1500"/>
              <a:buChar char="•"/>
            </a:pPr>
            <a:r>
              <a:rPr lang="en-US" sz="1500"/>
              <a:t>Integrated BLDC Motor with rest of </a:t>
            </a:r>
            <a:r>
              <a:rPr lang="en-US" sz="1500"/>
              <a:t>Cobot</a:t>
            </a:r>
            <a:r>
              <a:rPr lang="en-US" sz="1500"/>
              <a:t> design through Pololu Universal Mounting Hub</a:t>
            </a:r>
            <a:endParaRPr sz="1500"/>
          </a:p>
        </p:txBody>
      </p:sp>
      <p:pic>
        <p:nvPicPr>
          <p:cNvPr id="201" name="Google Shape;201;g34aca522f99_1_0"/>
          <p:cNvPicPr preferRelativeResize="0"/>
          <p:nvPr/>
        </p:nvPicPr>
        <p:blipFill>
          <a:blip r:embed="rId3">
            <a:alphaModFix/>
          </a:blip>
          <a:stretch>
            <a:fillRect/>
          </a:stretch>
        </p:blipFill>
        <p:spPr>
          <a:xfrm>
            <a:off x="6705050" y="2713625"/>
            <a:ext cx="5180100" cy="3350801"/>
          </a:xfrm>
          <a:prstGeom prst="rect">
            <a:avLst/>
          </a:prstGeom>
          <a:noFill/>
          <a:ln>
            <a:noFill/>
          </a:ln>
          <a:effectLst>
            <a:outerShdw blurRad="57150" rotWithShape="0" algn="bl" dir="5400000" dist="19050">
              <a:srgbClr val="000000">
                <a:alpha val="50000"/>
              </a:srgbClr>
            </a:outerShdw>
          </a:effectLst>
        </p:spPr>
      </p:pic>
      <p:sp>
        <p:nvSpPr>
          <p:cNvPr id="202" name="Google Shape;202;g34aca522f99_1_0"/>
          <p:cNvSpPr/>
          <p:nvPr/>
        </p:nvSpPr>
        <p:spPr>
          <a:xfrm>
            <a:off x="6527888" y="2369825"/>
            <a:ext cx="616500" cy="343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PVDD Input</a:t>
            </a:r>
            <a:endParaRPr sz="1000"/>
          </a:p>
        </p:txBody>
      </p:sp>
      <p:sp>
        <p:nvSpPr>
          <p:cNvPr id="203" name="Google Shape;203;g34aca522f99_1_0"/>
          <p:cNvSpPr/>
          <p:nvPr/>
        </p:nvSpPr>
        <p:spPr>
          <a:xfrm>
            <a:off x="7354350" y="2315600"/>
            <a:ext cx="667500" cy="3447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GVDD Input</a:t>
            </a:r>
            <a:endParaRPr sz="1000"/>
          </a:p>
        </p:txBody>
      </p:sp>
      <p:sp>
        <p:nvSpPr>
          <p:cNvPr id="204" name="Google Shape;204;g34aca522f99_1_0"/>
          <p:cNvSpPr/>
          <p:nvPr/>
        </p:nvSpPr>
        <p:spPr>
          <a:xfrm>
            <a:off x="9446150" y="2267750"/>
            <a:ext cx="767700" cy="3921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 Headers</a:t>
            </a:r>
            <a:endParaRPr sz="1000"/>
          </a:p>
        </p:txBody>
      </p:sp>
      <p:sp>
        <p:nvSpPr>
          <p:cNvPr id="205" name="Google Shape;205;g34aca522f99_1_0"/>
          <p:cNvSpPr/>
          <p:nvPr/>
        </p:nvSpPr>
        <p:spPr>
          <a:xfrm>
            <a:off x="8354825" y="2316050"/>
            <a:ext cx="667500" cy="343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3.3V Input</a:t>
            </a:r>
            <a:endParaRPr sz="1000"/>
          </a:p>
        </p:txBody>
      </p:sp>
      <p:sp>
        <p:nvSpPr>
          <p:cNvPr id="206" name="Google Shape;206;g34aca522f99_1_0"/>
          <p:cNvSpPr/>
          <p:nvPr/>
        </p:nvSpPr>
        <p:spPr>
          <a:xfrm>
            <a:off x="11299425" y="3429000"/>
            <a:ext cx="667500" cy="3447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5V Input</a:t>
            </a:r>
            <a:endParaRPr sz="1000"/>
          </a:p>
        </p:txBody>
      </p:sp>
      <p:sp>
        <p:nvSpPr>
          <p:cNvPr id="207" name="Google Shape;207;g34aca522f99_1_0"/>
          <p:cNvSpPr/>
          <p:nvPr/>
        </p:nvSpPr>
        <p:spPr>
          <a:xfrm>
            <a:off x="11182575" y="5951925"/>
            <a:ext cx="901200" cy="4722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Custom Motor Mount</a:t>
            </a:r>
            <a:endParaRPr sz="1000"/>
          </a:p>
        </p:txBody>
      </p:sp>
      <p:sp>
        <p:nvSpPr>
          <p:cNvPr id="208" name="Google Shape;208;g34aca522f99_1_0"/>
          <p:cNvSpPr/>
          <p:nvPr/>
        </p:nvSpPr>
        <p:spPr>
          <a:xfrm>
            <a:off x="6968175" y="3887525"/>
            <a:ext cx="13290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g34aca522f99_1_0"/>
          <p:cNvSpPr txBox="1"/>
          <p:nvPr/>
        </p:nvSpPr>
        <p:spPr>
          <a:xfrm>
            <a:off x="6918125"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A</a:t>
            </a:r>
            <a:endParaRPr b="1" sz="1000">
              <a:solidFill>
                <a:srgbClr val="E81313"/>
              </a:solidFill>
            </a:endParaRPr>
          </a:p>
        </p:txBody>
      </p:sp>
      <p:sp>
        <p:nvSpPr>
          <p:cNvPr id="210" name="Google Shape;210;g34aca522f99_1_0"/>
          <p:cNvSpPr/>
          <p:nvPr/>
        </p:nvSpPr>
        <p:spPr>
          <a:xfrm>
            <a:off x="8385075" y="3887625"/>
            <a:ext cx="12561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g34aca522f99_1_0"/>
          <p:cNvSpPr txBox="1"/>
          <p:nvPr/>
        </p:nvSpPr>
        <p:spPr>
          <a:xfrm>
            <a:off x="8304725"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B</a:t>
            </a:r>
            <a:endParaRPr b="1" sz="1000">
              <a:solidFill>
                <a:srgbClr val="E81313"/>
              </a:solidFill>
            </a:endParaRPr>
          </a:p>
        </p:txBody>
      </p:sp>
      <p:sp>
        <p:nvSpPr>
          <p:cNvPr id="212" name="Google Shape;212;g34aca522f99_1_0"/>
          <p:cNvSpPr/>
          <p:nvPr/>
        </p:nvSpPr>
        <p:spPr>
          <a:xfrm>
            <a:off x="9777500" y="3887525"/>
            <a:ext cx="12561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g34aca522f99_1_0"/>
          <p:cNvSpPr txBox="1"/>
          <p:nvPr/>
        </p:nvSpPr>
        <p:spPr>
          <a:xfrm>
            <a:off x="9697138"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C</a:t>
            </a:r>
            <a:endParaRPr b="1" sz="1000">
              <a:solidFill>
                <a:srgbClr val="E81313"/>
              </a:solidFill>
            </a:endParaRPr>
          </a:p>
        </p:txBody>
      </p:sp>
      <p:sp>
        <p:nvSpPr>
          <p:cNvPr id="214" name="Google Shape;214;g34aca522f99_1_0"/>
          <p:cNvSpPr/>
          <p:nvPr/>
        </p:nvSpPr>
        <p:spPr>
          <a:xfrm>
            <a:off x="10603650" y="2267750"/>
            <a:ext cx="767700" cy="3921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Feedback LEDs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497c3eb98c_1_12"/>
          <p:cNvSpPr txBox="1"/>
          <p:nvPr>
            <p:ph type="title"/>
          </p:nvPr>
        </p:nvSpPr>
        <p:spPr>
          <a:xfrm>
            <a:off x="580400" y="7780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Motor Driver: Design Accomplishments</a:t>
            </a:r>
            <a:endParaRPr/>
          </a:p>
        </p:txBody>
      </p:sp>
      <p:sp>
        <p:nvSpPr>
          <p:cNvPr id="221" name="Google Shape;221;g3497c3eb98c_1_12"/>
          <p:cNvSpPr txBox="1"/>
          <p:nvPr>
            <p:ph idx="1" type="body"/>
          </p:nvPr>
        </p:nvSpPr>
        <p:spPr>
          <a:xfrm>
            <a:off x="335050" y="1727675"/>
            <a:ext cx="4664700" cy="4490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600"/>
              <a:t>Tested:</a:t>
            </a:r>
            <a:endParaRPr sz="1600"/>
          </a:p>
          <a:p>
            <a:pPr indent="-330200" lvl="0" marL="457200" rtl="0" algn="l">
              <a:spcBef>
                <a:spcPts val="360"/>
              </a:spcBef>
              <a:spcAft>
                <a:spcPts val="0"/>
              </a:spcAft>
              <a:buSzPts val="1600"/>
              <a:buChar char="•"/>
            </a:pPr>
            <a:r>
              <a:rPr lang="en-US" sz="1600"/>
              <a:t>3-Phase BLDC Motor Movement</a:t>
            </a:r>
            <a:endParaRPr sz="1600"/>
          </a:p>
          <a:p>
            <a:pPr indent="-330200" lvl="1" marL="914400" rtl="0" algn="l">
              <a:spcBef>
                <a:spcPts val="0"/>
              </a:spcBef>
              <a:spcAft>
                <a:spcPts val="0"/>
              </a:spcAft>
              <a:buSzPts val="1600"/>
              <a:buChar char="–"/>
            </a:pPr>
            <a:r>
              <a:rPr lang="en-US" sz="1600"/>
              <a:t>Motor can spin given the correct input signals from MCU and Power</a:t>
            </a:r>
            <a:endParaRPr sz="1600"/>
          </a:p>
          <a:p>
            <a:pPr indent="-330200" lvl="2" marL="1371600" rtl="0" algn="l">
              <a:spcBef>
                <a:spcPts val="0"/>
              </a:spcBef>
              <a:spcAft>
                <a:spcPts val="0"/>
              </a:spcAft>
              <a:buSzPts val="1600"/>
              <a:buChar char="•"/>
            </a:pPr>
            <a:r>
              <a:rPr lang="en-US" sz="1600"/>
              <a:t>Movement (CW/CCW) first tested through DRV8161 EVM GUI.c. Once confirmed, moved to integration</a:t>
            </a:r>
            <a:endParaRPr sz="1600"/>
          </a:p>
          <a:p>
            <a:pPr indent="-330200" lvl="0" marL="457200" rtl="0" algn="l">
              <a:spcBef>
                <a:spcPts val="0"/>
              </a:spcBef>
              <a:spcAft>
                <a:spcPts val="0"/>
              </a:spcAft>
              <a:buSzPts val="1600"/>
              <a:buChar char="•"/>
            </a:pPr>
            <a:r>
              <a:rPr lang="en-US" sz="1600"/>
              <a:t>Encoder Implementation</a:t>
            </a:r>
            <a:endParaRPr sz="1600"/>
          </a:p>
          <a:p>
            <a:pPr indent="-330200" lvl="1" marL="914400" rtl="0" algn="l">
              <a:spcBef>
                <a:spcPts val="0"/>
              </a:spcBef>
              <a:spcAft>
                <a:spcPts val="0"/>
              </a:spcAft>
              <a:buSzPts val="1600"/>
              <a:buChar char="–"/>
            </a:pPr>
            <a:r>
              <a:rPr lang="en-US" sz="1600"/>
              <a:t>Internal encoder in 3-Phase BLDC Motor provides positional data which can be used to create rotational boundaries</a:t>
            </a:r>
            <a:endParaRPr sz="1600"/>
          </a:p>
          <a:p>
            <a:pPr indent="-330200" lvl="2" marL="1371600" rtl="0" algn="l">
              <a:spcBef>
                <a:spcPts val="0"/>
              </a:spcBef>
              <a:spcAft>
                <a:spcPts val="0"/>
              </a:spcAft>
              <a:buSzPts val="1600"/>
              <a:buChar char="•"/>
            </a:pPr>
            <a:r>
              <a:rPr lang="en-US" sz="1600"/>
              <a:t>Instead of moving on a </a:t>
            </a:r>
            <a:r>
              <a:rPr lang="en-US" sz="1600"/>
              <a:t>degree-per-movement basis, decided on rotational boundaries</a:t>
            </a:r>
            <a:endParaRPr sz="1600"/>
          </a:p>
        </p:txBody>
      </p:sp>
      <p:sp>
        <p:nvSpPr>
          <p:cNvPr id="222" name="Google Shape;222;g3497c3eb98c_1_12"/>
          <p:cNvSpPr txBox="1"/>
          <p:nvPr/>
        </p:nvSpPr>
        <p:spPr>
          <a:xfrm>
            <a:off x="5093725" y="1488275"/>
            <a:ext cx="29295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Testing Before Integration:</a:t>
            </a:r>
            <a:endParaRPr b="1" sz="1000">
              <a:solidFill>
                <a:schemeClr val="dk1"/>
              </a:solidFill>
            </a:endParaRPr>
          </a:p>
          <a:p>
            <a:pPr indent="0" lvl="0" marL="0" rtl="0" algn="l">
              <a:spcBef>
                <a:spcPts val="0"/>
              </a:spcBef>
              <a:spcAft>
                <a:spcPts val="0"/>
              </a:spcAft>
              <a:buNone/>
            </a:pPr>
            <a:r>
              <a:rPr b="1" lang="en-US" sz="1000">
                <a:solidFill>
                  <a:schemeClr val="dk1"/>
                </a:solidFill>
              </a:rPr>
              <a:t>(Needs GUI.c and C2000 Launchpad)</a:t>
            </a:r>
            <a:endParaRPr b="1" sz="1000">
              <a:solidFill>
                <a:schemeClr val="dk1"/>
              </a:solidFill>
            </a:endParaRPr>
          </a:p>
        </p:txBody>
      </p:sp>
      <p:pic>
        <p:nvPicPr>
          <p:cNvPr id="223" name="Google Shape;223;g3497c3eb98c_1_12"/>
          <p:cNvPicPr preferRelativeResize="0"/>
          <p:nvPr/>
        </p:nvPicPr>
        <p:blipFill>
          <a:blip r:embed="rId3">
            <a:alphaModFix/>
          </a:blip>
          <a:stretch>
            <a:fillRect/>
          </a:stretch>
        </p:blipFill>
        <p:spPr>
          <a:xfrm rot="-5400000">
            <a:off x="8751187" y="1810012"/>
            <a:ext cx="2158425" cy="2379750"/>
          </a:xfrm>
          <a:prstGeom prst="rect">
            <a:avLst/>
          </a:prstGeom>
          <a:noFill/>
          <a:ln>
            <a:noFill/>
          </a:ln>
          <a:effectLst>
            <a:outerShdw blurRad="57150" rotWithShape="0" algn="bl" dir="5400000" dist="19050">
              <a:srgbClr val="000000">
                <a:alpha val="50000"/>
              </a:srgbClr>
            </a:outerShdw>
          </a:effectLst>
        </p:spPr>
      </p:pic>
      <p:pic>
        <p:nvPicPr>
          <p:cNvPr id="224" name="Google Shape;224;g3497c3eb98c_1_12"/>
          <p:cNvPicPr preferRelativeResize="0"/>
          <p:nvPr/>
        </p:nvPicPr>
        <p:blipFill rotWithShape="1">
          <a:blip r:embed="rId4">
            <a:alphaModFix/>
          </a:blip>
          <a:srcRect b="9209" l="0" r="0" t="17643"/>
          <a:stretch/>
        </p:blipFill>
        <p:spPr>
          <a:xfrm>
            <a:off x="5205025" y="1949925"/>
            <a:ext cx="1571549" cy="2161224"/>
          </a:xfrm>
          <a:prstGeom prst="rect">
            <a:avLst/>
          </a:prstGeom>
          <a:noFill/>
          <a:ln>
            <a:noFill/>
          </a:ln>
          <a:effectLst>
            <a:outerShdw blurRad="57150" rotWithShape="0" algn="bl" dir="5400000" dist="19050">
              <a:srgbClr val="000000">
                <a:alpha val="50000"/>
              </a:srgbClr>
            </a:outerShdw>
          </a:effectLst>
        </p:spPr>
      </p:pic>
      <p:sp>
        <p:nvSpPr>
          <p:cNvPr id="225" name="Google Shape;225;g3497c3eb98c_1_12"/>
          <p:cNvSpPr/>
          <p:nvPr/>
        </p:nvSpPr>
        <p:spPr>
          <a:xfrm rot="10697">
            <a:off x="7137247" y="2792400"/>
            <a:ext cx="1060505" cy="13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g3497c3eb98c_1_12"/>
          <p:cNvSpPr txBox="1"/>
          <p:nvPr/>
        </p:nvSpPr>
        <p:spPr>
          <a:xfrm>
            <a:off x="8594475" y="1488275"/>
            <a:ext cx="29295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Testing After Integration:</a:t>
            </a:r>
            <a:endParaRPr b="1" sz="1000">
              <a:solidFill>
                <a:schemeClr val="dk1"/>
              </a:solidFill>
            </a:endParaRPr>
          </a:p>
          <a:p>
            <a:pPr indent="0" lvl="0" marL="0" rtl="0" algn="l">
              <a:spcBef>
                <a:spcPts val="0"/>
              </a:spcBef>
              <a:spcAft>
                <a:spcPts val="0"/>
              </a:spcAft>
              <a:buNone/>
            </a:pPr>
            <a:r>
              <a:rPr b="1" lang="en-US" sz="1000">
                <a:solidFill>
                  <a:schemeClr val="dk1"/>
                </a:solidFill>
              </a:rPr>
              <a:t>(MCU PCB Board and Launchpad (to Flash))</a:t>
            </a:r>
            <a:endParaRPr b="1" sz="1000">
              <a:solidFill>
                <a:schemeClr val="dk1"/>
              </a:solidFill>
            </a:endParaRPr>
          </a:p>
        </p:txBody>
      </p:sp>
      <p:sp>
        <p:nvSpPr>
          <p:cNvPr id="227" name="Google Shape;227;g3497c3eb98c_1_12"/>
          <p:cNvSpPr txBox="1"/>
          <p:nvPr/>
        </p:nvSpPr>
        <p:spPr>
          <a:xfrm>
            <a:off x="4954650" y="4187100"/>
            <a:ext cx="6994800" cy="2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Validation:</a:t>
            </a:r>
            <a:endParaRPr sz="1600">
              <a:solidFill>
                <a:schemeClr val="dk1"/>
              </a:solidFill>
            </a:endParaRPr>
          </a:p>
          <a:p>
            <a:pPr indent="-330200" lvl="0" marL="457200" rtl="0" algn="l">
              <a:spcBef>
                <a:spcPts val="0"/>
              </a:spcBef>
              <a:spcAft>
                <a:spcPts val="0"/>
              </a:spcAft>
              <a:buClr>
                <a:schemeClr val="dk1"/>
              </a:buClr>
              <a:buSzPts val="1600"/>
              <a:buChar char="●"/>
            </a:pPr>
            <a:r>
              <a:rPr b="1" lang="en-US" sz="1600">
                <a:solidFill>
                  <a:schemeClr val="dk1"/>
                </a:solidFill>
              </a:rPr>
              <a:t>Motor Movement </a:t>
            </a:r>
            <a:r>
              <a:rPr lang="en-US" sz="1600">
                <a:solidFill>
                  <a:schemeClr val="dk1"/>
                </a:solidFill>
              </a:rPr>
              <a:t>- 3-Phase BLDC Motor movement through communication between MCU and Motor Driver Board</a:t>
            </a:r>
            <a:endParaRPr sz="1600">
              <a:solidFill>
                <a:schemeClr val="dk1"/>
              </a:solidFill>
            </a:endParaRPr>
          </a:p>
          <a:p>
            <a:pPr indent="-330200" lvl="0" marL="457200" rtl="0" algn="l">
              <a:spcBef>
                <a:spcPts val="0"/>
              </a:spcBef>
              <a:spcAft>
                <a:spcPts val="0"/>
              </a:spcAft>
              <a:buClr>
                <a:schemeClr val="dk1"/>
              </a:buClr>
              <a:buSzPts val="1600"/>
              <a:buChar char="●"/>
            </a:pPr>
            <a:r>
              <a:rPr b="1" lang="en-US" sz="1600">
                <a:solidFill>
                  <a:schemeClr val="dk1"/>
                </a:solidFill>
              </a:rPr>
              <a:t>Precise Movement </a:t>
            </a:r>
            <a:r>
              <a:rPr lang="en-US" sz="1600">
                <a:solidFill>
                  <a:schemeClr val="dk1"/>
                </a:solidFill>
              </a:rPr>
              <a:t>- Implementation of Encoder to control precise movement of motor.</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Tough to control precise movement through Wireless Application, so instead defined rotational boundaries of BLDC Motor</a:t>
            </a:r>
            <a:endParaRPr sz="1600">
              <a:solidFill>
                <a:schemeClr val="dk1"/>
              </a:solidFill>
            </a:endParaRPr>
          </a:p>
          <a:p>
            <a:pPr indent="0" lvl="0" marL="0" rtl="0" algn="l">
              <a:spcBef>
                <a:spcPts val="0"/>
              </a:spcBef>
              <a:spcAft>
                <a:spcPts val="0"/>
              </a:spcAft>
              <a:buNone/>
            </a:pPr>
            <a:r>
              <a:rPr lang="en-US" sz="1600">
                <a:solidFill>
                  <a:schemeClr val="dk1"/>
                </a:solidFill>
              </a:rPr>
              <a:t>As it is hard to </a:t>
            </a:r>
            <a:r>
              <a:rPr b="1" lang="en-US" sz="1600">
                <a:solidFill>
                  <a:schemeClr val="dk1"/>
                </a:solidFill>
              </a:rPr>
              <a:t>individually assess</a:t>
            </a:r>
            <a:r>
              <a:rPr lang="en-US" sz="1600">
                <a:solidFill>
                  <a:schemeClr val="dk1"/>
                </a:solidFill>
              </a:rPr>
              <a:t> my subsystem, it is validated through its </a:t>
            </a:r>
            <a:r>
              <a:rPr b="1" lang="en-US" sz="1600">
                <a:solidFill>
                  <a:schemeClr val="dk1"/>
                </a:solidFill>
              </a:rPr>
              <a:t>use in other subsystems</a:t>
            </a:r>
            <a:r>
              <a:rPr lang="en-US" sz="1600">
                <a:solidFill>
                  <a:schemeClr val="dk1"/>
                </a:solidFill>
              </a:rPr>
              <a:t>, by </a:t>
            </a:r>
            <a:r>
              <a:rPr lang="en-US" sz="1600">
                <a:solidFill>
                  <a:schemeClr val="dk1"/>
                </a:solidFill>
              </a:rPr>
              <a:t>performing</a:t>
            </a:r>
            <a:r>
              <a:rPr lang="en-US" sz="1600">
                <a:solidFill>
                  <a:schemeClr val="dk1"/>
                </a:solidFill>
              </a:rPr>
              <a:t> as desired.</a:t>
            </a:r>
            <a:endParaRPr sz="1600">
              <a:solidFill>
                <a:schemeClr val="dk1"/>
              </a:solidFill>
            </a:endParaRPr>
          </a:p>
        </p:txBody>
      </p:sp>
      <p:sp>
        <p:nvSpPr>
          <p:cNvPr id="228" name="Google Shape;228;g3497c3eb98c_1_1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497c3eb98c_0_178"/>
          <p:cNvSpPr/>
          <p:nvPr/>
        </p:nvSpPr>
        <p:spPr>
          <a:xfrm>
            <a:off x="8101312" y="236963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g3497c3eb98c_0_178"/>
          <p:cNvSpPr/>
          <p:nvPr/>
        </p:nvSpPr>
        <p:spPr>
          <a:xfrm>
            <a:off x="4286762" y="236963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g3497c3eb98c_0_178"/>
          <p:cNvSpPr/>
          <p:nvPr/>
        </p:nvSpPr>
        <p:spPr>
          <a:xfrm>
            <a:off x="472212" y="234658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g3497c3eb98c_0_178"/>
          <p:cNvSpPr txBox="1"/>
          <p:nvPr/>
        </p:nvSpPr>
        <p:spPr>
          <a:xfrm>
            <a:off x="8255225" y="2438475"/>
            <a:ext cx="3327300" cy="4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Validated</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JTAG Programming of MCU</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ESP-32 &amp; C2000 </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Low-level signals toggle motor control GPIOs</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MCU &amp; Motor Driver</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BLDC motor operates with </a:t>
            </a:r>
            <a:r>
              <a:rPr lang="en-US" sz="1500">
                <a:solidFill>
                  <a:schemeClr val="dk1"/>
                </a:solidFill>
              </a:rPr>
              <a:t>precise</a:t>
            </a:r>
            <a:r>
              <a:rPr lang="en-US" sz="1500">
                <a:solidFill>
                  <a:schemeClr val="dk1"/>
                </a:solidFill>
              </a:rPr>
              <a:t> control</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Signal timing and logic confirmed to DRV8161</a:t>
            </a:r>
            <a:endParaRPr sz="1500">
              <a:solidFill>
                <a:schemeClr val="dk1"/>
              </a:solidFill>
            </a:endParaRPr>
          </a:p>
          <a:p>
            <a:pPr indent="-323850" lvl="0" marL="457200" rtl="0" algn="l">
              <a:spcBef>
                <a:spcPts val="0"/>
              </a:spcBef>
              <a:spcAft>
                <a:spcPts val="0"/>
              </a:spcAft>
              <a:buClr>
                <a:schemeClr val="dk1"/>
              </a:buClr>
              <a:buSzPts val="1500"/>
              <a:buChar char="●"/>
            </a:pPr>
            <a:r>
              <a:rPr lang="en-US" sz="1700">
                <a:solidFill>
                  <a:schemeClr val="dk1"/>
                </a:solidFill>
              </a:rPr>
              <a:t>MCU &amp; Power </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Stable 3.3V input</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Servo Motor</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Accurate servo movement and step accuracy</a:t>
            </a:r>
            <a:endParaRPr sz="15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38" name="Google Shape;238;g3497c3eb98c_0_178"/>
          <p:cNvSpPr txBox="1"/>
          <p:nvPr/>
        </p:nvSpPr>
        <p:spPr>
          <a:xfrm>
            <a:off x="4487850" y="2438475"/>
            <a:ext cx="3216300" cy="4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Tested</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Code Build &amp; Compilation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Successfully compiled and flashed firmware to C2000 MCU</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TI Launchpad to debug</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GPIO Signal Accuracy</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Verified logic-level outputs for 4-axis servo</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Validated PWM signal generation for BLDC</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ESP-32 communication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Receive BLE commands from iOS app</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C2000 MCU correctly drives motors</a:t>
            </a:r>
            <a:endParaRPr sz="1500">
              <a:solidFill>
                <a:schemeClr val="dk1"/>
              </a:solidFill>
            </a:endParaRPr>
          </a:p>
        </p:txBody>
      </p:sp>
      <p:sp>
        <p:nvSpPr>
          <p:cNvPr id="239" name="Google Shape;239;g3497c3eb98c_0_178"/>
          <p:cNvSpPr txBox="1"/>
          <p:nvPr/>
        </p:nvSpPr>
        <p:spPr>
          <a:xfrm>
            <a:off x="651400" y="2438475"/>
            <a:ext cx="3216300" cy="4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Design</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Created Two MCU PCBs</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PCB 1 controls BLDC</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PCB 2 controls Servo</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Software Development</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Developed firmware for BLDC and Servo control</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Used TI’s example code and libraries in CCS</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Cobot Implementation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Designed full motion flow and control architecture </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Completed physical layout and wiring for MCU and motor interface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40" name="Google Shape;240;g3497c3eb98c_0_178"/>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sp>
        <p:nvSpPr>
          <p:cNvPr id="241" name="Google Shape;241;g3497c3eb98c_0_178"/>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
        <p:nvSpPr>
          <p:cNvPr id="242" name="Google Shape;242;g3497c3eb98c_0_178"/>
          <p:cNvSpPr/>
          <p:nvPr/>
        </p:nvSpPr>
        <p:spPr>
          <a:xfrm>
            <a:off x="3884375" y="4227825"/>
            <a:ext cx="586800" cy="450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3497c3eb98c_0_178"/>
          <p:cNvSpPr/>
          <p:nvPr/>
        </p:nvSpPr>
        <p:spPr>
          <a:xfrm>
            <a:off x="7720825" y="4227825"/>
            <a:ext cx="586800" cy="450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